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</p:sldMasterIdLst>
  <p:notesMasterIdLst>
    <p:notesMasterId r:id="rId62"/>
  </p:notesMasterIdLst>
  <p:handoutMasterIdLst>
    <p:handoutMasterId r:id="rId63"/>
  </p:handoutMasterIdLst>
  <p:sldIdLst>
    <p:sldId id="288" r:id="rId2"/>
    <p:sldId id="619" r:id="rId3"/>
    <p:sldId id="630" r:id="rId4"/>
    <p:sldId id="668" r:id="rId5"/>
    <p:sldId id="669" r:id="rId6"/>
    <p:sldId id="670" r:id="rId7"/>
    <p:sldId id="671" r:id="rId8"/>
    <p:sldId id="672" r:id="rId9"/>
    <p:sldId id="673" r:id="rId10"/>
    <p:sldId id="674" r:id="rId11"/>
    <p:sldId id="675" r:id="rId12"/>
    <p:sldId id="727" r:id="rId13"/>
    <p:sldId id="677" r:id="rId14"/>
    <p:sldId id="676" r:id="rId15"/>
    <p:sldId id="678" r:id="rId16"/>
    <p:sldId id="683" r:id="rId17"/>
    <p:sldId id="679" r:id="rId18"/>
    <p:sldId id="680" r:id="rId19"/>
    <p:sldId id="684" r:id="rId20"/>
    <p:sldId id="681" r:id="rId21"/>
    <p:sldId id="682" r:id="rId22"/>
    <p:sldId id="685" r:id="rId23"/>
    <p:sldId id="686" r:id="rId24"/>
    <p:sldId id="687" r:id="rId25"/>
    <p:sldId id="688" r:id="rId26"/>
    <p:sldId id="689" r:id="rId27"/>
    <p:sldId id="693" r:id="rId28"/>
    <p:sldId id="692" r:id="rId29"/>
    <p:sldId id="694" r:id="rId30"/>
    <p:sldId id="695" r:id="rId31"/>
    <p:sldId id="696" r:id="rId32"/>
    <p:sldId id="697" r:id="rId33"/>
    <p:sldId id="698" r:id="rId34"/>
    <p:sldId id="707" r:id="rId35"/>
    <p:sldId id="708" r:id="rId36"/>
    <p:sldId id="709" r:id="rId37"/>
    <p:sldId id="711" r:id="rId38"/>
    <p:sldId id="712" r:id="rId39"/>
    <p:sldId id="710" r:id="rId40"/>
    <p:sldId id="699" r:id="rId41"/>
    <p:sldId id="700" r:id="rId42"/>
    <p:sldId id="701" r:id="rId43"/>
    <p:sldId id="702" r:id="rId44"/>
    <p:sldId id="703" r:id="rId45"/>
    <p:sldId id="704" r:id="rId46"/>
    <p:sldId id="705" r:id="rId47"/>
    <p:sldId id="706" r:id="rId48"/>
    <p:sldId id="713" r:id="rId49"/>
    <p:sldId id="714" r:id="rId50"/>
    <p:sldId id="715" r:id="rId51"/>
    <p:sldId id="716" r:id="rId52"/>
    <p:sldId id="717" r:id="rId53"/>
    <p:sldId id="718" r:id="rId54"/>
    <p:sldId id="719" r:id="rId55"/>
    <p:sldId id="720" r:id="rId56"/>
    <p:sldId id="726" r:id="rId57"/>
    <p:sldId id="721" r:id="rId58"/>
    <p:sldId id="722" r:id="rId59"/>
    <p:sldId id="723" r:id="rId60"/>
    <p:sldId id="724" r:id="rId6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88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A4EE"/>
    <a:srgbClr val="60A6E4"/>
    <a:srgbClr val="41CC29"/>
    <a:srgbClr val="4CCF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71" autoAdjust="0"/>
    <p:restoredTop sz="94600" autoAdjust="0"/>
  </p:normalViewPr>
  <p:slideViewPr>
    <p:cSldViewPr snapToGrid="0">
      <p:cViewPr varScale="1">
        <p:scale>
          <a:sx n="105" d="100"/>
          <a:sy n="105" d="100"/>
        </p:scale>
        <p:origin x="2184" y="114"/>
      </p:cViewPr>
      <p:guideLst>
        <p:guide orient="horz" pos="2222"/>
        <p:guide pos="28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13668"/>
    </p:cViewPr>
  </p:sorterViewPr>
  <p:notesViewPr>
    <p:cSldViewPr snapToGrid="0">
      <p:cViewPr varScale="1">
        <p:scale>
          <a:sx n="95" d="100"/>
          <a:sy n="95" d="100"/>
        </p:scale>
        <p:origin x="-40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  <a:cs typeface="+mn-cs"/>
              </a:defRPr>
            </a:lvl1pPr>
          </a:lstStyle>
          <a:p>
            <a:pPr>
              <a:defRPr/>
            </a:pPr>
            <a:fld id="{44B68EE0-4410-487B-8EF2-AB4C8DC9B54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81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굴림" charset="-127"/>
              </a:defRPr>
            </a:lvl1pPr>
          </a:lstStyle>
          <a:p>
            <a:pPr>
              <a:defRPr/>
            </a:pPr>
            <a:endParaRPr lang="de-DE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pPr>
              <a:defRPr/>
            </a:pPr>
            <a:fld id="{81967304-A513-47CF-AA1B-1F2A36BB6376}" type="slidenum">
              <a:rPr lang="de-DE" altLang="ko-KR"/>
              <a:pPr>
                <a:defRPr/>
              </a:pPr>
              <a:t>‹#›</a:t>
            </a:fld>
            <a:endParaRPr lang="de-DE" altLang="ko-KR"/>
          </a:p>
        </p:txBody>
      </p:sp>
    </p:spTree>
    <p:extLst>
      <p:ext uri="{BB962C8B-B14F-4D97-AF65-F5344CB8AC3E}">
        <p14:creationId xmlns:p14="http://schemas.microsoft.com/office/powerpoint/2010/main" val="30695361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ko-KR" altLang="en-US" b="1" smtClean="0"/>
              <a:t>제목</a:t>
            </a:r>
          </a:p>
          <a:p>
            <a:pPr eaLnBrk="1" hangingPunct="1"/>
            <a:endParaRPr lang="ko-KR" altLang="en-US" smtClean="0"/>
          </a:p>
        </p:txBody>
      </p:sp>
      <p:sp>
        <p:nvSpPr>
          <p:cNvPr id="972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9CD229-E015-41A6-82DB-0BA46A5E16F3}" type="slidenum">
              <a:rPr lang="de-DE" altLang="ko-KR" smtClean="0"/>
              <a:pPr/>
              <a:t>1</a:t>
            </a:fld>
            <a:endParaRPr lang="de-DE" altLang="ko-KR" smtClean="0"/>
          </a:p>
        </p:txBody>
      </p:sp>
    </p:spTree>
    <p:extLst>
      <p:ext uri="{BB962C8B-B14F-4D97-AF65-F5344CB8AC3E}">
        <p14:creationId xmlns:p14="http://schemas.microsoft.com/office/powerpoint/2010/main" val="135401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3246845" y="6373813"/>
            <a:ext cx="250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ea typeface="굴림" charset="-127"/>
              </a:rPr>
              <a:t>Copyright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© 2015 </a:t>
            </a:r>
            <a:r>
              <a:rPr lang="en-US" altLang="ko-KR" sz="1000" dirty="0" err="1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Hanbit</a:t>
            </a: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000" dirty="0" smtClean="0">
                <a:solidFill>
                  <a:schemeClr val="bg1">
                    <a:lumMod val="65000"/>
                  </a:schemeClr>
                </a:solidFill>
                <a:latin typeface="굴림" charset="-127"/>
                <a:ea typeface="굴림" charset="-127"/>
              </a:rPr>
              <a:t>All rights reserved.</a:t>
            </a:r>
            <a:endParaRPr lang="ko-KR" altLang="ko-KR" sz="1000" dirty="0" smtClean="0">
              <a:solidFill>
                <a:schemeClr val="bg1">
                  <a:lumMod val="65000"/>
                </a:schemeClr>
              </a:solidFill>
              <a:ea typeface="굴림" charset="-127"/>
            </a:endParaRPr>
          </a:p>
        </p:txBody>
      </p:sp>
      <p:pic>
        <p:nvPicPr>
          <p:cNvPr id="3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8" y="330200"/>
            <a:ext cx="121602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1403350" y="330200"/>
            <a:ext cx="763179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ko-KR" sz="1800" dirty="0" smtClean="0">
                <a:latin typeface="HY견고딕" pitchFamily="18" charset="-127"/>
                <a:ea typeface="HY견고딕" pitchFamily="18" charset="-127"/>
              </a:rPr>
              <a:t>IT CookBook, Android Studio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를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활용한 </a:t>
            </a:r>
            <a:r>
              <a:rPr lang="ko-KR" altLang="en-US" sz="1800" dirty="0" err="1" smtClean="0">
                <a:latin typeface="HY견고딕" pitchFamily="18" charset="-127"/>
                <a:ea typeface="HY견고딕" pitchFamily="18" charset="-127"/>
              </a:rPr>
              <a:t>안드로이드</a:t>
            </a:r>
            <a:r>
              <a:rPr lang="ko-KR" altLang="en-US" sz="1800" dirty="0" smtClean="0">
                <a:latin typeface="HY견고딕" pitchFamily="18" charset="-127"/>
                <a:ea typeface="HY견고딕" pitchFamily="18" charset="-127"/>
              </a:rPr>
              <a:t> 프로그래밍</a:t>
            </a:r>
            <a:endParaRPr lang="de-DE" altLang="ko-KR" sz="12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8263" y="1973263"/>
            <a:ext cx="9167812" cy="2524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endParaRPr lang="en-US" altLang="ko-KR" sz="1400" b="1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강의교안은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수업상황을 도입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-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마무리로 구분하여 수업의 각 단계에서 필요한 요소 중 강의교안으로 커버할 수 있는 영역을 기준으로 작성되었습니다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buFont typeface="Arial" pitchFamily="34" charset="0"/>
              <a:buNone/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도입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수업준비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전시학습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동기유발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학습목표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전개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학습안내제공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정보제시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연습기회제공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수행유도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중간점검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피드백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마무리 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: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정리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형성평가</a:t>
            </a:r>
            <a:r>
              <a:rPr lang="en-US" altLang="ko-KR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다음 </a:t>
            </a:r>
            <a:r>
              <a:rPr lang="ko-KR" altLang="en-US" sz="1000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차시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안내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defRPr/>
            </a:pP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[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cs typeface="+mn-cs"/>
              </a:rPr>
              <a:t>강의교안 이용 안내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cs typeface="+mn-cs"/>
              </a:rPr>
              <a:t>]</a:t>
            </a:r>
          </a:p>
          <a:p>
            <a:pPr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본 강의교안의 저작권은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  <a:cs typeface="+mn-cs"/>
              </a:rPr>
              <a:t>한빛아카데미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  <a:cs typeface="+mn-cs"/>
              </a:rPr>
              <a:t>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  <a:cs typeface="+mn-cs"/>
              </a:rPr>
              <a:t>에 있습니다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endParaRPr lang="en-US" altLang="ko-KR" sz="1000" dirty="0">
              <a:solidFill>
                <a:srgbClr val="222222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년 이하의 징역 또는 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)</a:t>
            </a:r>
          </a:p>
          <a:p>
            <a:pPr>
              <a:buFont typeface="Arial" pitchFamily="34" charset="0"/>
              <a:buNone/>
              <a:defRPr/>
            </a:pPr>
            <a:r>
              <a:rPr lang="ko-KR" altLang="en-US" sz="1000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   </a:t>
            </a:r>
            <a:r>
              <a:rPr lang="ko-KR" altLang="en-US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</a:p>
          <a:p>
            <a:pPr>
              <a:defRPr/>
            </a:pPr>
            <a:endParaRPr lang="ko-KR" altLang="en-US" sz="1000" dirty="0"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안드로이드 프로그래밍(5판)\04_신간안내\01_표지\A480_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1" t="7550" r="6615" b="68328"/>
          <a:stretch/>
        </p:blipFill>
        <p:spPr bwMode="auto">
          <a:xfrm>
            <a:off x="0" y="2844883"/>
            <a:ext cx="3276401" cy="330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1"/>
          <p:cNvSpPr/>
          <p:nvPr userDrawn="1"/>
        </p:nvSpPr>
        <p:spPr bwMode="auto">
          <a:xfrm>
            <a:off x="0" y="6168571"/>
            <a:ext cx="9144000" cy="686677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29469" y="1684803"/>
            <a:ext cx="7485063" cy="10810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lvl1pPr algn="ctr">
              <a:lnSpc>
                <a:spcPct val="110000"/>
              </a:lnSpc>
              <a:defRPr sz="3200" b="0"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 smtClean="0"/>
              <a:t>마스터 제목 스타일 편집</a:t>
            </a:r>
            <a:endParaRPr lang="de-DE" noProof="0" dirty="0" smtClean="0"/>
          </a:p>
        </p:txBody>
      </p:sp>
      <p:sp>
        <p:nvSpPr>
          <p:cNvPr id="15" name="TextBox 7"/>
          <p:cNvSpPr txBox="1">
            <a:spLocks noChangeArrowheads="1"/>
          </p:cNvSpPr>
          <p:nvPr userDrawn="1"/>
        </p:nvSpPr>
        <p:spPr bwMode="auto">
          <a:xfrm>
            <a:off x="6546078" y="5774554"/>
            <a:ext cx="25979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180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안드로이드 </a:t>
            </a:r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프로그래밍</a:t>
            </a:r>
            <a:endParaRPr lang="de-DE" altLang="ko-KR" sz="1200" dirty="0" smtClean="0">
              <a:solidFill>
                <a:schemeClr val="bg1">
                  <a:lumMod val="5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42888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effectLst/>
                <a:latin typeface="Impact" pitchFamily="34" charset="0"/>
                <a:ea typeface="HY헤드라인M" panose="02030600000101010101" pitchFamily="18" charset="-127"/>
              </a:rPr>
              <a:t>학습목표</a:t>
            </a:r>
          </a:p>
        </p:txBody>
      </p:sp>
      <p:grpSp>
        <p:nvGrpSpPr>
          <p:cNvPr id="17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8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9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2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1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52413"/>
            <a:ext cx="8516938" cy="5222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차례</a:t>
            </a:r>
          </a:p>
        </p:txBody>
      </p:sp>
      <p:sp>
        <p:nvSpPr>
          <p:cNvPr id="1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내용 개체 틀 1"/>
          <p:cNvSpPr>
            <a:spLocks noGrp="1"/>
          </p:cNvSpPr>
          <p:nvPr>
            <p:ph idx="1"/>
          </p:nvPr>
        </p:nvSpPr>
        <p:spPr>
          <a:xfrm>
            <a:off x="295275" y="1489075"/>
            <a:ext cx="8524875" cy="4313238"/>
          </a:xfrm>
        </p:spPr>
        <p:txBody>
          <a:bodyPr/>
          <a:lstStyle>
            <a:lvl1pPr>
              <a:defRPr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buFont typeface="Arial" charset="0"/>
              <a:buChar char="•"/>
            </a:pPr>
            <a:endParaRPr lang="en-US" altLang="ko-KR" b="1" dirty="0" smtClean="0"/>
          </a:p>
        </p:txBody>
      </p:sp>
      <p:grpSp>
        <p:nvGrpSpPr>
          <p:cNvPr id="12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18398" y="28979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Clr>
                <a:srgbClr val="FF0000"/>
              </a:buClr>
              <a:buFont typeface="Wingdings" pitchFamily="2" charset="2"/>
              <a:buChar char="§"/>
              <a:defRPr sz="22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/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/>
            </a:lvl3pPr>
            <a:lvl4pPr marL="463549" indent="0">
              <a:buFont typeface="Arial" pitchFamily="34" charset="0"/>
              <a:buNone/>
              <a:defRPr/>
            </a:lvl4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1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23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4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2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8" name="직사각형 13"/>
          <p:cNvSpPr>
            <a:spLocks noChangeArrowheads="1"/>
          </p:cNvSpPr>
          <p:nvPr userDrawn="1"/>
        </p:nvSpPr>
        <p:spPr bwMode="auto">
          <a:xfrm>
            <a:off x="152400" y="152400"/>
            <a:ext cx="89916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300038" y="330614"/>
            <a:ext cx="8520112" cy="5720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3" name="내용 개체 틀 2"/>
          <p:cNvSpPr>
            <a:spLocks noGrp="1"/>
          </p:cNvSpPr>
          <p:nvPr>
            <p:ph idx="1"/>
          </p:nvPr>
        </p:nvSpPr>
        <p:spPr>
          <a:xfrm>
            <a:off x="295275" y="1489075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0"/>
          </p:nvPr>
        </p:nvSpPr>
        <p:spPr>
          <a:xfrm>
            <a:off x="4613275" y="1483877"/>
            <a:ext cx="4289425" cy="4313238"/>
          </a:xfrm>
        </p:spPr>
        <p:txBody>
          <a:bodyPr/>
          <a:lstStyle>
            <a:lvl1pPr marL="180975" indent="-180975">
              <a:buFont typeface="Arial" pitchFamily="34" charset="0"/>
              <a:buChar char="•"/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grpSp>
        <p:nvGrpSpPr>
          <p:cNvPr id="25" name="Group 192"/>
          <p:cNvGrpSpPr>
            <a:grpSpLocks/>
          </p:cNvGrpSpPr>
          <p:nvPr userDrawn="1"/>
        </p:nvGrpSpPr>
        <p:grpSpPr bwMode="auto">
          <a:xfrm>
            <a:off x="226419" y="941402"/>
            <a:ext cx="8675591" cy="131762"/>
            <a:chOff x="192" y="446"/>
            <a:chExt cx="5513" cy="78"/>
          </a:xfrm>
          <a:solidFill>
            <a:srgbClr val="FA3A2D"/>
          </a:solidFill>
        </p:grpSpPr>
        <p:sp>
          <p:nvSpPr>
            <p:cNvPr id="26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27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grpFill/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50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Impact" pitchFamily="34" charset="0"/>
                <a:ea typeface="HY견고딕" pitchFamily="18" charset="-127"/>
                <a:sym typeface="Wingdings 2" pitchFamily="18" charset="2"/>
              </a:rPr>
              <a:t> </a:t>
            </a:r>
            <a:r>
              <a:rPr lang="en-US" altLang="ko-KR" sz="2800" i="1" dirty="0" smtClean="0">
                <a:latin typeface="Impact" pitchFamily="34" charset="0"/>
                <a:ea typeface="HY견고딕" pitchFamily="18" charset="-127"/>
                <a:sym typeface="Wingdings 2" pitchFamily="18" charset="2"/>
              </a:rPr>
              <a:t>check</a:t>
            </a:r>
            <a:endParaRPr lang="ko-KR" altLang="en-US" sz="2800" dirty="0" smtClean="0">
              <a:latin typeface="Impact" pitchFamily="34" charset="0"/>
              <a:ea typeface="HY견고딕" pitchFamily="18" charset="-127"/>
            </a:endParaRPr>
          </a:p>
        </p:txBody>
      </p:sp>
      <p:grpSp>
        <p:nvGrpSpPr>
          <p:cNvPr id="8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9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0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/>
          <p:cNvSpPr txBox="1">
            <a:spLocks noChangeArrowheads="1"/>
          </p:cNvSpPr>
          <p:nvPr userDrawn="1"/>
        </p:nvSpPr>
        <p:spPr bwMode="auto">
          <a:xfrm>
            <a:off x="158750" y="266700"/>
            <a:ext cx="8516938" cy="5238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2800" dirty="0" smtClean="0">
                <a:latin typeface="HY견고딕" pitchFamily="18" charset="-127"/>
                <a:ea typeface="HY견고딕" pitchFamily="18" charset="-127"/>
              </a:rPr>
              <a:t>핵심정리</a:t>
            </a:r>
          </a:p>
        </p:txBody>
      </p:sp>
      <p:sp>
        <p:nvSpPr>
          <p:cNvPr id="10" name="직사각형 13"/>
          <p:cNvSpPr>
            <a:spLocks noChangeArrowheads="1"/>
          </p:cNvSpPr>
          <p:nvPr userDrawn="1"/>
        </p:nvSpPr>
        <p:spPr bwMode="auto">
          <a:xfrm>
            <a:off x="0" y="0"/>
            <a:ext cx="9144000" cy="21113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ko-KR" altLang="en-US">
              <a:ea typeface="굴림" charset="-127"/>
            </a:endParaRPr>
          </a:p>
        </p:txBody>
      </p:sp>
      <p:grpSp>
        <p:nvGrpSpPr>
          <p:cNvPr id="11" name="Group 192"/>
          <p:cNvGrpSpPr>
            <a:grpSpLocks/>
          </p:cNvGrpSpPr>
          <p:nvPr userDrawn="1"/>
        </p:nvGrpSpPr>
        <p:grpSpPr bwMode="auto">
          <a:xfrm>
            <a:off x="226419" y="775610"/>
            <a:ext cx="8675591" cy="68961"/>
            <a:chOff x="192" y="446"/>
            <a:chExt cx="5513" cy="78"/>
          </a:xfrm>
          <a:solidFill>
            <a:schemeClr val="accent6"/>
          </a:solidFill>
        </p:grpSpPr>
        <p:sp>
          <p:nvSpPr>
            <p:cNvPr id="12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rgbClr val="FA3A2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ea typeface="굴림" charset="-127"/>
                <a:cs typeface="+mn-cs"/>
              </a:endParaRPr>
            </a:p>
          </p:txBody>
        </p:sp>
        <p:sp>
          <p:nvSpPr>
            <p:cNvPr id="13" name="Line 194"/>
            <p:cNvSpPr>
              <a:spLocks noChangeShapeType="1"/>
            </p:cNvSpPr>
            <p:nvPr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FA3A2D"/>
              </a:solidFill>
              <a:headEnd/>
              <a:tailEnd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ko-KR" altLang="en-US" sz="180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295275" y="1048219"/>
            <a:ext cx="8524875" cy="4313238"/>
          </a:xfrm>
        </p:spPr>
        <p:txBody>
          <a:bodyPr/>
          <a:lstStyle>
            <a:lvl1pPr marL="342900" indent="-342900">
              <a:buFont typeface="Wingdings" pitchFamily="2" charset="2"/>
              <a:buChar char="§"/>
              <a:defRPr sz="2400" b="1">
                <a:latin typeface="굴림" pitchFamily="50" charset="-127"/>
                <a:ea typeface="굴림" pitchFamily="50" charset="-127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2000"/>
            </a:lvl2pPr>
            <a:lvl3pPr marL="446087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None/>
              <a:tabLst/>
              <a:defRPr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444500" marR="0" lvl="1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marL="720725" marR="0" lvl="2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Tx/>
              <a:buChar char="•"/>
              <a:tabLst/>
              <a:defRPr/>
            </a:pPr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2"/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"/>
          <p:cNvSpPr/>
          <p:nvPr userDrawn="1"/>
        </p:nvSpPr>
        <p:spPr bwMode="auto">
          <a:xfrm>
            <a:off x="0" y="5975797"/>
            <a:ext cx="9144000" cy="879451"/>
          </a:xfrm>
          <a:prstGeom prst="rect">
            <a:avLst/>
          </a:prstGeom>
          <a:solidFill>
            <a:srgbClr val="FA3A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4" descr="D:\안드로이드 프로그래밍(5판)\04_신간안내\01_표지\A480_1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1" t="14016" r="19064" b="36294"/>
          <a:stretch/>
        </p:blipFill>
        <p:spPr bwMode="auto">
          <a:xfrm>
            <a:off x="8164" y="1763485"/>
            <a:ext cx="4343400" cy="420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WordArt 3"/>
          <p:cNvSpPr>
            <a:spLocks noChangeArrowheads="1" noChangeShapeType="1" noTextEdit="1"/>
          </p:cNvSpPr>
          <p:nvPr userDrawn="1"/>
        </p:nvSpPr>
        <p:spPr bwMode="gray">
          <a:xfrm>
            <a:off x="4272648" y="1484576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Impact" pitchFamily="34" charset="0"/>
                <a:cs typeface="+mn-cs"/>
              </a:rPr>
              <a:t>Thank You !</a:t>
            </a:r>
            <a:endParaRPr lang="ko-KR" altLang="en-US" sz="5400" b="1" kern="10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Impact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43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Textmasterformate durch Klicken bearbeiten</a:t>
            </a:r>
          </a:p>
          <a:p>
            <a:pPr lvl="1"/>
            <a:r>
              <a:rPr lang="de-DE" altLang="ko-KR" smtClean="0"/>
              <a:t>Zweite Ebene</a:t>
            </a:r>
          </a:p>
          <a:p>
            <a:pPr lvl="2"/>
            <a:r>
              <a:rPr lang="de-DE" altLang="ko-KR" smtClean="0"/>
              <a:t>Dritte Ebene</a:t>
            </a:r>
          </a:p>
          <a:p>
            <a:pPr lvl="3"/>
            <a:r>
              <a:rPr lang="de-DE" altLang="ko-KR" smtClean="0"/>
              <a:t>Vierte Ebene</a:t>
            </a:r>
          </a:p>
          <a:p>
            <a:pPr lvl="4"/>
            <a:r>
              <a:rPr lang="de-DE" altLang="ko-KR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endParaRPr lang="ko-KR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411163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ko-KR" smtClean="0"/>
              <a:t>Klicken Sie, um das Titelformat zu bearbeiten</a:t>
            </a: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gray">
          <a:xfrm>
            <a:off x="8097335" y="6594467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altLang="ko-KR" sz="1000" dirty="0">
                <a:ea typeface="굴림" charset="-127"/>
              </a:rPr>
              <a:t>Page </a:t>
            </a:r>
            <a:r>
              <a:rPr lang="de-DE" altLang="ko-KR" sz="1000" dirty="0">
                <a:ea typeface="굴림" charset="-127"/>
                <a:sym typeface="Wingdings" pitchFamily="2" charset="2"/>
              </a:rPr>
              <a:t></a:t>
            </a:r>
            <a:r>
              <a:rPr lang="de-DE" altLang="ko-KR" sz="1000" dirty="0">
                <a:ea typeface="굴림" charset="-127"/>
              </a:rPr>
              <a:t> </a:t>
            </a:r>
            <a:fld id="{86F4A8A0-048C-4620-A43C-923312CDEA00}" type="slidenum">
              <a:rPr lang="de-DE" altLang="ko-KR" sz="1000" smtClean="0">
                <a:ea typeface="굴림" charset="-127"/>
              </a:rPr>
              <a:pPr/>
              <a:t>‹#›</a:t>
            </a:fld>
            <a:r>
              <a:rPr lang="de-DE" altLang="ko-KR" sz="1000" dirty="0" smtClean="0">
                <a:ea typeface="굴림" charset="-127"/>
              </a:rPr>
              <a:t> / 61</a:t>
            </a:r>
            <a:endParaRPr lang="de-DE" altLang="ko-KR" sz="1000" dirty="0"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6" r:id="rId6"/>
    <p:sldLayoutId id="2147484083" r:id="rId7"/>
    <p:sldLayoutId id="2147484084" r:id="rId8"/>
    <p:sldLayoutId id="2147484088" r:id="rId9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3"/>
          <p:cNvSpPr>
            <a:spLocks noGrp="1"/>
          </p:cNvSpPr>
          <p:nvPr>
            <p:ph type="ctrTitle"/>
          </p:nvPr>
        </p:nvSpPr>
        <p:spPr>
          <a:xfrm>
            <a:off x="1401673" y="2195647"/>
            <a:ext cx="7485063" cy="1081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r" eaLnBrk="1" hangingPunct="1"/>
            <a:r>
              <a:rPr lang="en-US" altLang="ko-KR" sz="4000" dirty="0" smtClean="0"/>
              <a:t>Chapter06</a:t>
            </a:r>
            <a:br>
              <a:rPr lang="en-US" altLang="ko-KR" sz="4000" dirty="0" smtClean="0"/>
            </a:br>
            <a:r>
              <a:rPr lang="ko-KR" altLang="en-US" sz="4000" dirty="0" smtClean="0"/>
              <a:t>고급 </a:t>
            </a:r>
            <a:r>
              <a:rPr lang="ko-KR" altLang="en-US" sz="4000" dirty="0" err="1" smtClean="0"/>
              <a:t>위젯</a:t>
            </a:r>
            <a:r>
              <a:rPr lang="ko-KR" altLang="en-US" sz="4000" dirty="0" smtClean="0"/>
              <a:t> 다루기</a:t>
            </a:r>
            <a:endParaRPr lang="ko-KR" altLang="en-US" sz="1800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295275" y="1048219"/>
            <a:ext cx="8848725" cy="4313238"/>
          </a:xfrm>
        </p:spPr>
        <p:txBody>
          <a:bodyPr/>
          <a:lstStyle/>
          <a:p>
            <a:r>
              <a:rPr lang="ko-KR" altLang="en-US" dirty="0"/>
              <a:t>화면 디자인 및 편집</a:t>
            </a:r>
            <a:endParaRPr lang="en-US" altLang="ko-KR" dirty="0"/>
          </a:p>
          <a:p>
            <a:pPr lvl="1"/>
            <a:r>
              <a:rPr lang="en-US" altLang="ko-KR" dirty="0"/>
              <a:t>(1) [app]-[res]-[layout]-[activity_main.xml] – </a:t>
            </a:r>
            <a:r>
              <a:rPr lang="ko-KR" altLang="en-US" dirty="0"/>
              <a:t>아래쪽 </a:t>
            </a:r>
            <a:r>
              <a:rPr lang="en-US" altLang="ko-KR" dirty="0"/>
              <a:t>[text] </a:t>
            </a:r>
            <a:r>
              <a:rPr lang="ko-KR" altLang="en-US" dirty="0"/>
              <a:t>탭에서 코딩</a:t>
            </a:r>
            <a:endParaRPr lang="en-US" altLang="ko-KR" dirty="0"/>
          </a:p>
          <a:p>
            <a:pPr lvl="1"/>
            <a:r>
              <a:rPr lang="en-US" altLang="ko-KR" dirty="0" smtClean="0"/>
              <a:t>(2) </a:t>
            </a:r>
            <a:r>
              <a:rPr lang="ko-KR" altLang="en-US" dirty="0" smtClean="0"/>
              <a:t>바깥의 </a:t>
            </a:r>
            <a:r>
              <a:rPr lang="en-US" altLang="ko-KR" dirty="0" err="1"/>
              <a:t>LinearLayout</a:t>
            </a:r>
            <a:r>
              <a:rPr lang="en-US" altLang="ko-KR" dirty="0"/>
              <a:t> </a:t>
            </a:r>
            <a:r>
              <a:rPr lang="ko-KR" altLang="en-US" dirty="0"/>
              <a:t>안에 담음과 같이 화면을 구성</a:t>
            </a:r>
            <a:endParaRPr lang="en-US" altLang="ko-KR" dirty="0"/>
          </a:p>
          <a:p>
            <a:pPr lvl="2"/>
            <a:r>
              <a:rPr lang="en-US" altLang="ko-KR" dirty="0" err="1" smtClean="0"/>
              <a:t>LinearLayout</a:t>
            </a:r>
            <a:r>
              <a:rPr lang="en-US" altLang="ko-KR" dirty="0" smtClean="0"/>
              <a:t> </a:t>
            </a:r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err="1" smtClean="0"/>
              <a:t>RadioGroup</a:t>
            </a:r>
            <a:r>
              <a:rPr lang="en-US" altLang="ko-KR" dirty="0" smtClean="0"/>
              <a:t> 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 err="1" smtClean="0"/>
              <a:t>LinearLayout</a:t>
            </a:r>
            <a:r>
              <a:rPr lang="en-US" altLang="ko-KR" dirty="0" smtClean="0"/>
              <a:t> 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err="1" smtClean="0"/>
              <a:t>LinearLayout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419350" y="2243406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>
                <a:latin typeface="+mn-lt"/>
                <a:cs typeface="+mn-cs"/>
              </a:rPr>
              <a:t>- Chronometer 1</a:t>
            </a:r>
            <a:r>
              <a:rPr lang="ko-KR" altLang="en-US" sz="1600" dirty="0">
                <a:latin typeface="+mn-lt"/>
                <a:cs typeface="+mn-cs"/>
              </a:rPr>
              <a:t>개와 </a:t>
            </a:r>
            <a:r>
              <a:rPr lang="en-US" altLang="ko-KR" sz="1600" dirty="0">
                <a:latin typeface="+mn-lt"/>
                <a:cs typeface="+mn-cs"/>
              </a:rPr>
              <a:t>Button 1</a:t>
            </a:r>
            <a:r>
              <a:rPr lang="ko-KR" altLang="en-US" sz="1600" dirty="0" smtClean="0">
                <a:latin typeface="+mn-lt"/>
                <a:cs typeface="+mn-cs"/>
              </a:rPr>
              <a:t>개 생성</a:t>
            </a:r>
            <a:endParaRPr lang="en-US" altLang="ko-KR" sz="1600" dirty="0">
              <a:latin typeface="+mn-lt"/>
              <a:cs typeface="+mn-cs"/>
            </a:endParaRPr>
          </a:p>
          <a:p>
            <a:r>
              <a:rPr lang="en-US" altLang="ko-KR" sz="1600" dirty="0">
                <a:latin typeface="+mn-lt"/>
                <a:cs typeface="+mn-cs"/>
              </a:rPr>
              <a:t>- </a:t>
            </a:r>
            <a:r>
              <a:rPr lang="ko-KR" altLang="en-US" sz="1600" dirty="0" err="1">
                <a:latin typeface="+mn-lt"/>
                <a:cs typeface="+mn-cs"/>
              </a:rPr>
              <a:t>위젯의</a:t>
            </a:r>
            <a:r>
              <a:rPr lang="ko-KR" altLang="en-US" sz="1600" dirty="0">
                <a:latin typeface="+mn-lt"/>
                <a:cs typeface="+mn-cs"/>
              </a:rPr>
              <a:t> </a:t>
            </a:r>
            <a:r>
              <a:rPr lang="en-US" altLang="ko-KR" sz="1600" dirty="0" smtClean="0">
                <a:latin typeface="+mn-lt"/>
                <a:cs typeface="+mn-cs"/>
              </a:rPr>
              <a:t>id</a:t>
            </a:r>
            <a:r>
              <a:rPr lang="ko-KR" altLang="en-US" sz="1600" dirty="0" smtClean="0">
                <a:latin typeface="+mn-lt"/>
                <a:cs typeface="+mn-cs"/>
              </a:rPr>
              <a:t> </a:t>
            </a:r>
            <a:r>
              <a:rPr lang="en-US" altLang="ko-KR" sz="1600" dirty="0" smtClean="0">
                <a:latin typeface="+mn-lt"/>
                <a:cs typeface="+mn-cs"/>
              </a:rPr>
              <a:t>:</a:t>
            </a:r>
            <a:r>
              <a:rPr lang="ko-KR" altLang="en-US" sz="1600" dirty="0" smtClean="0">
                <a:latin typeface="+mn-lt"/>
                <a:cs typeface="+mn-cs"/>
              </a:rPr>
              <a:t> </a:t>
            </a:r>
            <a:r>
              <a:rPr lang="en-US" altLang="ko-KR" sz="1600" dirty="0">
                <a:latin typeface="+mn-lt"/>
                <a:cs typeface="+mn-cs"/>
              </a:rPr>
              <a:t>chronometer1, </a:t>
            </a:r>
            <a:r>
              <a:rPr lang="en-US" altLang="ko-KR" sz="1600" dirty="0" err="1" smtClean="0">
                <a:latin typeface="+mn-lt"/>
                <a:cs typeface="+mn-cs"/>
              </a:rPr>
              <a:t>btnStart</a:t>
            </a:r>
            <a:endParaRPr lang="ko-KR" altLang="en-US" sz="1600" dirty="0">
              <a:latin typeface="+mn-lt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19350" y="2930694"/>
            <a:ext cx="49625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n-lt"/>
                <a:cs typeface="+mn-cs"/>
              </a:rPr>
              <a:t>- </a:t>
            </a:r>
            <a:r>
              <a:rPr lang="en-US" altLang="ko-KR" sz="1600" dirty="0" err="1">
                <a:latin typeface="+mn-lt"/>
                <a:cs typeface="+mn-cs"/>
              </a:rPr>
              <a:t>RadioButton</a:t>
            </a:r>
            <a:r>
              <a:rPr lang="en-US" altLang="ko-KR" sz="1600" dirty="0">
                <a:latin typeface="+mn-lt"/>
                <a:cs typeface="+mn-cs"/>
              </a:rPr>
              <a:t> 2</a:t>
            </a:r>
            <a:r>
              <a:rPr lang="ko-KR" altLang="en-US" sz="1600" dirty="0" smtClean="0">
                <a:latin typeface="+mn-lt"/>
                <a:cs typeface="+mn-cs"/>
              </a:rPr>
              <a:t>개 생성</a:t>
            </a:r>
            <a:endParaRPr lang="en-US" altLang="ko-KR" sz="1600" dirty="0">
              <a:latin typeface="+mn-lt"/>
              <a:cs typeface="+mn-cs"/>
            </a:endParaRPr>
          </a:p>
          <a:p>
            <a:r>
              <a:rPr lang="en-US" altLang="ko-KR" sz="1600" dirty="0">
                <a:latin typeface="+mn-lt"/>
                <a:cs typeface="+mn-cs"/>
              </a:rPr>
              <a:t>- </a:t>
            </a:r>
            <a:r>
              <a:rPr lang="ko-KR" altLang="en-US" sz="1600" dirty="0">
                <a:latin typeface="+mn-lt"/>
                <a:cs typeface="+mn-cs"/>
              </a:rPr>
              <a:t>라디오버튼 </a:t>
            </a:r>
            <a:r>
              <a:rPr lang="ko-KR" altLang="en-US" sz="1600" dirty="0" err="1">
                <a:latin typeface="+mn-lt"/>
                <a:cs typeface="+mn-cs"/>
              </a:rPr>
              <a:t>위젯의</a:t>
            </a:r>
            <a:r>
              <a:rPr lang="ko-KR" altLang="en-US" sz="1600" dirty="0">
                <a:latin typeface="+mn-lt"/>
                <a:cs typeface="+mn-cs"/>
              </a:rPr>
              <a:t> </a:t>
            </a:r>
            <a:r>
              <a:rPr lang="en-US" altLang="ko-KR" sz="1600" dirty="0" smtClean="0">
                <a:latin typeface="+mn-lt"/>
                <a:cs typeface="+mn-cs"/>
              </a:rPr>
              <a:t>id</a:t>
            </a:r>
            <a:r>
              <a:rPr lang="ko-KR" altLang="en-US" sz="1600" dirty="0">
                <a:latin typeface="+mn-lt"/>
                <a:cs typeface="+mn-cs"/>
              </a:rPr>
              <a:t> </a:t>
            </a:r>
            <a:r>
              <a:rPr lang="en-US" altLang="ko-KR" sz="1600" dirty="0" smtClean="0">
                <a:latin typeface="+mn-lt"/>
                <a:cs typeface="+mn-cs"/>
              </a:rPr>
              <a:t>:</a:t>
            </a:r>
            <a:r>
              <a:rPr lang="ko-KR" altLang="en-US" sz="1600" dirty="0" smtClean="0">
                <a:latin typeface="+mn-lt"/>
                <a:cs typeface="+mn-cs"/>
              </a:rPr>
              <a:t> </a:t>
            </a:r>
            <a:r>
              <a:rPr lang="en-US" altLang="ko-KR" sz="1600" dirty="0" err="1">
                <a:latin typeface="+mn-lt"/>
                <a:cs typeface="+mn-cs"/>
              </a:rPr>
              <a:t>rdoCal</a:t>
            </a:r>
            <a:r>
              <a:rPr lang="en-US" altLang="ko-KR" sz="1600" dirty="0">
                <a:latin typeface="+mn-lt"/>
                <a:cs typeface="+mn-cs"/>
              </a:rPr>
              <a:t>, </a:t>
            </a:r>
            <a:r>
              <a:rPr lang="en-US" altLang="ko-KR" sz="1600" dirty="0" err="1" smtClean="0">
                <a:latin typeface="+mn-lt"/>
                <a:cs typeface="+mn-cs"/>
              </a:rPr>
              <a:t>rdoTime</a:t>
            </a:r>
            <a:endParaRPr lang="ko-KR" altLang="en-US" sz="1600" dirty="0">
              <a:latin typeface="+mn-lt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19350" y="3610541"/>
            <a:ext cx="6477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n-lt"/>
                <a:cs typeface="+mn-cs"/>
              </a:rPr>
              <a:t>- </a:t>
            </a:r>
            <a:r>
              <a:rPr lang="en-US" altLang="ko-KR" sz="1600" dirty="0" err="1">
                <a:latin typeface="+mn-lt"/>
                <a:cs typeface="+mn-cs"/>
              </a:rPr>
              <a:t>LinearLayout</a:t>
            </a:r>
            <a:r>
              <a:rPr lang="ko-KR" altLang="en-US" sz="1600" dirty="0">
                <a:latin typeface="+mn-lt"/>
                <a:cs typeface="+mn-cs"/>
              </a:rPr>
              <a:t>의 </a:t>
            </a:r>
            <a:r>
              <a:rPr lang="en-US" altLang="ko-KR" sz="1600" dirty="0" err="1">
                <a:latin typeface="+mn-lt"/>
                <a:cs typeface="+mn-cs"/>
              </a:rPr>
              <a:t>layout_weight</a:t>
            </a:r>
            <a:r>
              <a:rPr lang="ko-KR" altLang="en-US" sz="1600" dirty="0">
                <a:latin typeface="+mn-lt"/>
                <a:cs typeface="+mn-cs"/>
              </a:rPr>
              <a:t>를 </a:t>
            </a:r>
            <a:r>
              <a:rPr lang="en-US" altLang="ko-KR" sz="1600" dirty="0">
                <a:latin typeface="+mn-lt"/>
                <a:cs typeface="+mn-cs"/>
              </a:rPr>
              <a:t>1</a:t>
            </a:r>
            <a:r>
              <a:rPr lang="ko-KR" altLang="en-US" sz="1600" dirty="0">
                <a:latin typeface="+mn-lt"/>
                <a:cs typeface="+mn-cs"/>
              </a:rPr>
              <a:t>로 </a:t>
            </a:r>
            <a:r>
              <a:rPr lang="ko-KR" altLang="en-US" sz="1600" dirty="0" smtClean="0">
                <a:latin typeface="+mn-lt"/>
                <a:cs typeface="+mn-cs"/>
              </a:rPr>
              <a:t>설정</a:t>
            </a:r>
            <a:endParaRPr lang="en-US" altLang="ko-KR" sz="1600" dirty="0">
              <a:latin typeface="+mn-lt"/>
              <a:cs typeface="+mn-cs"/>
            </a:endParaRPr>
          </a:p>
          <a:p>
            <a:r>
              <a:rPr lang="en-US" altLang="ko-KR" sz="1600" dirty="0">
                <a:latin typeface="+mn-lt"/>
                <a:cs typeface="+mn-cs"/>
              </a:rPr>
              <a:t>- </a:t>
            </a:r>
            <a:r>
              <a:rPr lang="en-US" altLang="ko-KR" sz="1600" dirty="0" err="1">
                <a:latin typeface="+mn-lt"/>
                <a:cs typeface="+mn-cs"/>
              </a:rPr>
              <a:t>FrameLayout</a:t>
            </a:r>
            <a:r>
              <a:rPr lang="ko-KR" altLang="en-US" sz="1600" dirty="0">
                <a:latin typeface="+mn-lt"/>
                <a:cs typeface="+mn-cs"/>
              </a:rPr>
              <a:t>을 두고 안에 </a:t>
            </a:r>
            <a:r>
              <a:rPr lang="en-US" altLang="ko-KR" sz="1600" dirty="0" err="1">
                <a:latin typeface="+mn-lt"/>
                <a:cs typeface="+mn-cs"/>
              </a:rPr>
              <a:t>CalendarView</a:t>
            </a:r>
            <a:r>
              <a:rPr lang="en-US" altLang="ko-KR" sz="1600" dirty="0">
                <a:latin typeface="+mn-lt"/>
                <a:cs typeface="+mn-cs"/>
              </a:rPr>
              <a:t> 1</a:t>
            </a:r>
            <a:r>
              <a:rPr lang="ko-KR" altLang="en-US" sz="1600" dirty="0">
                <a:latin typeface="+mn-lt"/>
                <a:cs typeface="+mn-cs"/>
              </a:rPr>
              <a:t>개</a:t>
            </a:r>
            <a:r>
              <a:rPr lang="en-US" altLang="ko-KR" sz="1600" dirty="0">
                <a:latin typeface="+mn-lt"/>
                <a:cs typeface="+mn-cs"/>
              </a:rPr>
              <a:t>, </a:t>
            </a:r>
            <a:r>
              <a:rPr lang="en-US" altLang="ko-KR" sz="1600" dirty="0" err="1">
                <a:latin typeface="+mn-lt"/>
                <a:cs typeface="+mn-cs"/>
              </a:rPr>
              <a:t>TimePicker</a:t>
            </a:r>
            <a:r>
              <a:rPr lang="en-US" altLang="ko-KR" sz="1600" dirty="0">
                <a:latin typeface="+mn-lt"/>
                <a:cs typeface="+mn-cs"/>
              </a:rPr>
              <a:t> 1</a:t>
            </a:r>
            <a:r>
              <a:rPr lang="ko-KR" altLang="en-US" sz="1600" dirty="0" smtClean="0">
                <a:latin typeface="+mn-lt"/>
                <a:cs typeface="+mn-cs"/>
              </a:rPr>
              <a:t>개 생성</a:t>
            </a:r>
            <a:endParaRPr lang="en-US" altLang="ko-KR" sz="1600" dirty="0">
              <a:latin typeface="+mn-lt"/>
              <a:cs typeface="+mn-cs"/>
            </a:endParaRPr>
          </a:p>
          <a:p>
            <a:r>
              <a:rPr lang="en-US" altLang="ko-KR" sz="1600" dirty="0">
                <a:latin typeface="+mn-lt"/>
                <a:cs typeface="+mn-cs"/>
              </a:rPr>
              <a:t>- </a:t>
            </a:r>
            <a:r>
              <a:rPr lang="ko-KR" altLang="en-US" sz="1600" dirty="0" err="1">
                <a:latin typeface="+mn-lt"/>
                <a:cs typeface="+mn-cs"/>
              </a:rPr>
              <a:t>위젯의</a:t>
            </a:r>
            <a:r>
              <a:rPr lang="ko-KR" altLang="en-US" sz="1600" dirty="0">
                <a:latin typeface="+mn-lt"/>
                <a:cs typeface="+mn-cs"/>
              </a:rPr>
              <a:t> </a:t>
            </a:r>
            <a:r>
              <a:rPr lang="en-US" altLang="ko-KR" sz="1600" dirty="0" smtClean="0">
                <a:latin typeface="+mn-lt"/>
                <a:cs typeface="+mn-cs"/>
              </a:rPr>
              <a:t>id :</a:t>
            </a:r>
            <a:r>
              <a:rPr lang="ko-KR" altLang="en-US" sz="1600" dirty="0" smtClean="0">
                <a:latin typeface="+mn-lt"/>
                <a:cs typeface="+mn-cs"/>
              </a:rPr>
              <a:t> </a:t>
            </a:r>
            <a:r>
              <a:rPr lang="en-US" altLang="ko-KR" sz="1600" dirty="0">
                <a:latin typeface="+mn-lt"/>
                <a:cs typeface="+mn-cs"/>
              </a:rPr>
              <a:t>calendarView1, </a:t>
            </a:r>
            <a:r>
              <a:rPr lang="en-US" altLang="ko-KR" sz="1600" dirty="0" smtClean="0">
                <a:latin typeface="+mn-lt"/>
                <a:cs typeface="+mn-cs"/>
              </a:rPr>
              <a:t>timePicker1</a:t>
            </a:r>
            <a:endParaRPr lang="ko-KR" altLang="en-US" sz="1600" dirty="0">
              <a:latin typeface="+mn-lt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19350" y="4632692"/>
            <a:ext cx="65055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n-lt"/>
                <a:cs typeface="+mn-cs"/>
              </a:rPr>
              <a:t>- Button 1</a:t>
            </a:r>
            <a:r>
              <a:rPr lang="ko-KR" altLang="en-US" sz="1600" dirty="0">
                <a:latin typeface="+mn-lt"/>
                <a:cs typeface="+mn-cs"/>
              </a:rPr>
              <a:t>개와 </a:t>
            </a:r>
            <a:r>
              <a:rPr lang="en-US" altLang="ko-KR" sz="1600" err="1">
                <a:latin typeface="+mn-lt"/>
                <a:cs typeface="+mn-cs"/>
              </a:rPr>
              <a:t>TextView</a:t>
            </a:r>
            <a:r>
              <a:rPr lang="en-US" altLang="ko-KR" sz="1600">
                <a:latin typeface="+mn-lt"/>
                <a:cs typeface="+mn-cs"/>
              </a:rPr>
              <a:t> </a:t>
            </a:r>
            <a:r>
              <a:rPr lang="en-US" altLang="ko-KR" sz="1600" smtClean="0">
                <a:latin typeface="+mn-lt"/>
                <a:cs typeface="+mn-cs"/>
              </a:rPr>
              <a:t>1</a:t>
            </a:r>
            <a:r>
              <a:rPr lang="ko-KR" altLang="en-US" sz="1600" smtClean="0">
                <a:latin typeface="+mn-lt"/>
                <a:cs typeface="+mn-cs"/>
              </a:rPr>
              <a:t>개 </a:t>
            </a:r>
            <a:r>
              <a:rPr lang="ko-KR" altLang="en-US" sz="1600" dirty="0" smtClean="0">
                <a:latin typeface="+mn-lt"/>
                <a:cs typeface="+mn-cs"/>
              </a:rPr>
              <a:t>생성</a:t>
            </a:r>
            <a:endParaRPr lang="en-US" altLang="ko-KR" sz="1600" dirty="0">
              <a:latin typeface="+mn-lt"/>
              <a:cs typeface="+mn-cs"/>
            </a:endParaRPr>
          </a:p>
          <a:p>
            <a:r>
              <a:rPr lang="en-US" altLang="ko-KR" sz="1600" dirty="0">
                <a:latin typeface="+mn-lt"/>
                <a:cs typeface="+mn-cs"/>
              </a:rPr>
              <a:t>- </a:t>
            </a:r>
            <a:r>
              <a:rPr lang="ko-KR" altLang="en-US" sz="1600" dirty="0">
                <a:latin typeface="+mn-lt"/>
                <a:cs typeface="+mn-cs"/>
              </a:rPr>
              <a:t>버튼의 </a:t>
            </a:r>
            <a:r>
              <a:rPr lang="en-US" altLang="ko-KR" sz="1600" dirty="0" smtClean="0">
                <a:latin typeface="+mn-lt"/>
                <a:cs typeface="+mn-cs"/>
              </a:rPr>
              <a:t>id</a:t>
            </a:r>
            <a:r>
              <a:rPr lang="ko-KR" altLang="en-US" sz="1600" dirty="0">
                <a:latin typeface="+mn-lt"/>
                <a:cs typeface="+mn-cs"/>
              </a:rPr>
              <a:t> </a:t>
            </a:r>
            <a:r>
              <a:rPr lang="en-US" altLang="ko-KR" sz="1600" dirty="0" smtClean="0">
                <a:latin typeface="+mn-lt"/>
                <a:cs typeface="+mn-cs"/>
              </a:rPr>
              <a:t>:</a:t>
            </a:r>
            <a:r>
              <a:rPr lang="ko-KR" altLang="en-US" sz="1600" dirty="0" smtClean="0">
                <a:latin typeface="+mn-lt"/>
                <a:cs typeface="+mn-cs"/>
              </a:rPr>
              <a:t> </a:t>
            </a:r>
            <a:r>
              <a:rPr lang="en-US" altLang="ko-KR" sz="1600" dirty="0" err="1">
                <a:latin typeface="+mn-lt"/>
                <a:cs typeface="+mn-cs"/>
              </a:rPr>
              <a:t>btnEnd</a:t>
            </a:r>
            <a:r>
              <a:rPr lang="ko-KR" altLang="en-US" sz="1600" dirty="0">
                <a:latin typeface="+mn-lt"/>
                <a:cs typeface="+mn-cs"/>
              </a:rPr>
              <a:t>로</a:t>
            </a:r>
            <a:r>
              <a:rPr lang="en-US" altLang="ko-KR" sz="1600" dirty="0">
                <a:latin typeface="+mn-lt"/>
                <a:cs typeface="+mn-cs"/>
              </a:rPr>
              <a:t>, </a:t>
            </a:r>
            <a:r>
              <a:rPr lang="ko-KR" altLang="en-US" sz="1600" err="1">
                <a:latin typeface="+mn-lt"/>
                <a:cs typeface="+mn-cs"/>
              </a:rPr>
              <a:t>텍스트뷰는</a:t>
            </a:r>
            <a:r>
              <a:rPr lang="ko-KR" altLang="en-US" sz="1600">
                <a:latin typeface="+mn-lt"/>
                <a:cs typeface="+mn-cs"/>
              </a:rPr>
              <a:t> </a:t>
            </a:r>
            <a:r>
              <a:rPr lang="en-US" altLang="ko-KR" sz="1600" smtClean="0">
                <a:latin typeface="+mn-lt"/>
                <a:cs typeface="+mn-cs"/>
              </a:rPr>
              <a:t>tvResult</a:t>
            </a:r>
            <a:r>
              <a:rPr lang="ko-KR" altLang="en-US" sz="1600" smtClean="0">
                <a:latin typeface="+mn-lt"/>
                <a:cs typeface="+mn-cs"/>
              </a:rPr>
              <a:t>로 </a:t>
            </a:r>
            <a:r>
              <a:rPr lang="ko-KR" altLang="en-US" sz="1600" dirty="0" smtClean="0">
                <a:latin typeface="+mn-lt"/>
                <a:cs typeface="+mn-cs"/>
              </a:rPr>
              <a:t>설</a:t>
            </a:r>
            <a:r>
              <a:rPr lang="ko-KR" altLang="en-US" sz="1600" dirty="0">
                <a:latin typeface="+mn-lt"/>
                <a:cs typeface="+mn-cs"/>
              </a:rPr>
              <a:t>정</a:t>
            </a:r>
          </a:p>
        </p:txBody>
      </p:sp>
    </p:spTree>
    <p:extLst>
      <p:ext uri="{BB962C8B-B14F-4D97-AF65-F5344CB8AC3E}">
        <p14:creationId xmlns:p14="http://schemas.microsoft.com/office/powerpoint/2010/main" val="22565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8399" y="1048219"/>
            <a:ext cx="2963714" cy="4313238"/>
          </a:xfrm>
        </p:spPr>
        <p:txBody>
          <a:bodyPr/>
          <a:lstStyle/>
          <a:p>
            <a:r>
              <a:rPr lang="ko-KR" altLang="en-US" sz="2100" dirty="0"/>
              <a:t>화면 디자인 및 편집</a:t>
            </a:r>
            <a:endParaRPr lang="en-US" altLang="ko-KR" sz="2100" dirty="0"/>
          </a:p>
          <a:p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8398" y="1415580"/>
            <a:ext cx="2776728" cy="3945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44368" y="861850"/>
            <a:ext cx="6199133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&lt;LinearLayout xmlns:android="http://schemas.android.com/apk/res/android"</a:t>
            </a:r>
          </a:p>
          <a:p>
            <a:r>
              <a:rPr lang="en-US" altLang="ko-KR" sz="1400"/>
              <a:t>    xmlns:tools="http://schemas.android.com/tools"</a:t>
            </a:r>
          </a:p>
          <a:p>
            <a:r>
              <a:rPr lang="en-US" altLang="ko-KR" sz="1400"/>
              <a:t>    android:layout_width="fill_parent"</a:t>
            </a:r>
          </a:p>
          <a:p>
            <a:r>
              <a:rPr lang="en-US" altLang="ko-KR" sz="1400"/>
              <a:t>    android:layout_height="fill_parent"</a:t>
            </a:r>
          </a:p>
          <a:p>
            <a:r>
              <a:rPr lang="en-US" altLang="ko-KR" sz="1400"/>
              <a:t>    android:baselineAligned="false"</a:t>
            </a:r>
          </a:p>
          <a:p>
            <a:r>
              <a:rPr lang="en-US" altLang="ko-KR" sz="1400"/>
              <a:t>    android:orientation="vertical" &gt;</a:t>
            </a:r>
          </a:p>
          <a:p>
            <a:endParaRPr lang="en-US" altLang="ko-KR" sz="1400"/>
          </a:p>
          <a:p>
            <a:r>
              <a:rPr lang="en-US" altLang="ko-KR" sz="1400"/>
              <a:t>    &lt;LinearLayout</a:t>
            </a:r>
          </a:p>
          <a:p>
            <a:r>
              <a:rPr lang="en-US" altLang="ko-KR" sz="1400"/>
              <a:t>        android:layout_width="match_parent"</a:t>
            </a:r>
          </a:p>
          <a:p>
            <a:r>
              <a:rPr lang="en-US" altLang="ko-KR" sz="1400"/>
              <a:t>        android:layout_height="wrap_content"</a:t>
            </a:r>
          </a:p>
          <a:p>
            <a:r>
              <a:rPr lang="en-US" altLang="ko-KR" sz="1400"/>
              <a:t>        android:orientation="vertical" &gt;</a:t>
            </a:r>
          </a:p>
          <a:p>
            <a:endParaRPr lang="en-US" altLang="ko-KR" sz="1400"/>
          </a:p>
          <a:p>
            <a:r>
              <a:rPr lang="en-US" altLang="ko-KR" sz="1400"/>
              <a:t>        &lt;Chronometer</a:t>
            </a:r>
          </a:p>
          <a:p>
            <a:r>
              <a:rPr lang="en-US" altLang="ko-KR" sz="1400"/>
              <a:t>            android:id="@+id/chronometer1"</a:t>
            </a:r>
          </a:p>
          <a:p>
            <a:r>
              <a:rPr lang="en-US" altLang="ko-KR" sz="1400"/>
              <a:t>            android:layout_width="match_parent"</a:t>
            </a:r>
          </a:p>
          <a:p>
            <a:r>
              <a:rPr lang="en-US" altLang="ko-KR" sz="1400"/>
              <a:t>            android:layout_height="wrap_content"</a:t>
            </a:r>
          </a:p>
          <a:p>
            <a:r>
              <a:rPr lang="en-US" altLang="ko-KR" sz="1400"/>
              <a:t>            android:format=" </a:t>
            </a:r>
            <a:r>
              <a:rPr lang="ko-KR" altLang="en-US" sz="1400"/>
              <a:t>예약에 걸린 시간  </a:t>
            </a:r>
            <a:r>
              <a:rPr lang="en-US" altLang="ko-KR" sz="1400"/>
              <a:t>%s "</a:t>
            </a:r>
          </a:p>
          <a:p>
            <a:r>
              <a:rPr lang="en-US" altLang="ko-KR" sz="1400"/>
              <a:t>            android:gravity="center"</a:t>
            </a:r>
          </a:p>
          <a:p>
            <a:r>
              <a:rPr lang="en-US" altLang="ko-KR" sz="1400"/>
              <a:t>            android:textSize="20dp" /&gt;</a:t>
            </a:r>
          </a:p>
          <a:p>
            <a:endParaRPr lang="en-US" altLang="ko-KR" sz="1400"/>
          </a:p>
          <a:p>
            <a:r>
              <a:rPr lang="en-US" altLang="ko-KR" sz="1400"/>
              <a:t>        &lt;Button</a:t>
            </a:r>
          </a:p>
          <a:p>
            <a:r>
              <a:rPr lang="en-US" altLang="ko-KR" sz="1400"/>
              <a:t>            android:id="@+id/btnStart"</a:t>
            </a:r>
          </a:p>
          <a:p>
            <a:r>
              <a:rPr lang="en-US" altLang="ko-KR" sz="1400"/>
              <a:t>            android:layout_width="match_parent"</a:t>
            </a:r>
          </a:p>
          <a:p>
            <a:r>
              <a:rPr lang="en-US" altLang="ko-KR" sz="1400"/>
              <a:t>            android:layout_height="wrap_content"</a:t>
            </a:r>
          </a:p>
          <a:p>
            <a:r>
              <a:rPr lang="en-US" altLang="ko-KR" sz="1400"/>
              <a:t>            android:text="</a:t>
            </a:r>
            <a:r>
              <a:rPr lang="ko-KR" altLang="en-US" sz="1400"/>
              <a:t>예약 시작</a:t>
            </a:r>
            <a:r>
              <a:rPr lang="en-US" altLang="ko-KR" sz="1400"/>
              <a:t>" /&gt;</a:t>
            </a:r>
          </a:p>
          <a:p>
            <a:r>
              <a:rPr lang="en-US" altLang="ko-KR" sz="1400"/>
              <a:t>    &lt;/</a:t>
            </a:r>
            <a:r>
              <a:rPr lang="en-US" altLang="ko-KR" sz="1400"/>
              <a:t>LinearLayout</a:t>
            </a:r>
            <a:r>
              <a:rPr lang="en-US" altLang="ko-KR" sz="1400" smtClean="0"/>
              <a:t>&gt;</a:t>
            </a:r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2565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8398" y="1051560"/>
            <a:ext cx="4225586" cy="375487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smtClean="0"/>
              <a:t>    &lt;</a:t>
            </a:r>
            <a:r>
              <a:rPr lang="en-US" altLang="ko-KR" sz="1400"/>
              <a:t>RadioGroup</a:t>
            </a:r>
          </a:p>
          <a:p>
            <a:r>
              <a:rPr lang="en-US" altLang="ko-KR" sz="1400"/>
              <a:t>        android:layout_width="wrap_content"</a:t>
            </a:r>
          </a:p>
          <a:p>
            <a:r>
              <a:rPr lang="en-US" altLang="ko-KR" sz="1400"/>
              <a:t>        android:layout_height="wrap_content" &gt;</a:t>
            </a:r>
          </a:p>
          <a:p>
            <a:endParaRPr lang="en-US" altLang="ko-KR" sz="1400"/>
          </a:p>
          <a:p>
            <a:r>
              <a:rPr lang="en-US" altLang="ko-KR" sz="1400"/>
              <a:t>        &lt;RadioButton</a:t>
            </a:r>
          </a:p>
          <a:p>
            <a:r>
              <a:rPr lang="en-US" altLang="ko-KR" sz="1400"/>
              <a:t>            android:id="@+id/rdoCal"</a:t>
            </a:r>
          </a:p>
          <a:p>
            <a:r>
              <a:rPr lang="en-US" altLang="ko-KR" sz="1400"/>
              <a:t>            android:layout_width="wrap_content"</a:t>
            </a:r>
          </a:p>
          <a:p>
            <a:r>
              <a:rPr lang="en-US" altLang="ko-KR" sz="1400"/>
              <a:t>            android:layout_height="wrap_content"</a:t>
            </a:r>
          </a:p>
          <a:p>
            <a:r>
              <a:rPr lang="en-US" altLang="ko-KR" sz="1400"/>
              <a:t>            android:text="</a:t>
            </a:r>
            <a:r>
              <a:rPr lang="ko-KR" altLang="en-US" sz="1400"/>
              <a:t>날짜 설정 </a:t>
            </a:r>
            <a:r>
              <a:rPr lang="en-US" altLang="ko-KR" sz="1400"/>
              <a:t>(</a:t>
            </a:r>
            <a:r>
              <a:rPr lang="ko-KR" altLang="en-US" sz="1400"/>
              <a:t>캘린더뷰</a:t>
            </a:r>
            <a:r>
              <a:rPr lang="en-US" altLang="ko-KR" sz="1400"/>
              <a:t>)" /&gt;</a:t>
            </a:r>
          </a:p>
          <a:p>
            <a:endParaRPr lang="en-US" altLang="ko-KR" sz="1400"/>
          </a:p>
          <a:p>
            <a:r>
              <a:rPr lang="en-US" altLang="ko-KR" sz="1400"/>
              <a:t>        &lt;RadioButton</a:t>
            </a:r>
          </a:p>
          <a:p>
            <a:r>
              <a:rPr lang="en-US" altLang="ko-KR" sz="1400"/>
              <a:t>            android:id="@+id/rdoTime"</a:t>
            </a:r>
          </a:p>
          <a:p>
            <a:r>
              <a:rPr lang="en-US" altLang="ko-KR" sz="1400"/>
              <a:t>            android:layout_width="wrap_content"</a:t>
            </a:r>
          </a:p>
          <a:p>
            <a:r>
              <a:rPr lang="en-US" altLang="ko-KR" sz="1400"/>
              <a:t>            android:layout_height="wrap_content"</a:t>
            </a:r>
          </a:p>
          <a:p>
            <a:r>
              <a:rPr lang="en-US" altLang="ko-KR" sz="1400"/>
              <a:t>            android:text="</a:t>
            </a:r>
            <a:r>
              <a:rPr lang="ko-KR" altLang="en-US" sz="1400"/>
              <a:t>시간 설정</a:t>
            </a:r>
            <a:r>
              <a:rPr lang="en-US" altLang="ko-KR" sz="1400"/>
              <a:t>" /&gt;</a:t>
            </a:r>
          </a:p>
          <a:p>
            <a:r>
              <a:rPr lang="en-US" altLang="ko-KR" sz="1400"/>
              <a:t>    &lt;/RadioGroup&gt;</a:t>
            </a:r>
            <a:endParaRPr lang="ko-KR" altLang="en-US" sz="1400"/>
          </a:p>
          <a:p>
            <a:endParaRPr lang="ko-KR" altLang="en-US" sz="1400"/>
          </a:p>
        </p:txBody>
      </p:sp>
      <p:sp>
        <p:nvSpPr>
          <p:cNvPr id="5" name="TextBox 4"/>
          <p:cNvSpPr txBox="1"/>
          <p:nvPr/>
        </p:nvSpPr>
        <p:spPr>
          <a:xfrm>
            <a:off x="4507992" y="861850"/>
            <a:ext cx="4457169" cy="526297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/>
              <a:t>&lt;LinearLayout</a:t>
            </a:r>
          </a:p>
          <a:p>
            <a:r>
              <a:rPr lang="en-US" altLang="ko-KR" sz="1400"/>
              <a:t>        android:layout_width="match_parent"</a:t>
            </a:r>
          </a:p>
          <a:p>
            <a:r>
              <a:rPr lang="en-US" altLang="ko-KR" sz="1400"/>
              <a:t>        android:layout_height="0dip"</a:t>
            </a:r>
          </a:p>
          <a:p>
            <a:r>
              <a:rPr lang="en-US" altLang="ko-KR" sz="1400"/>
              <a:t>        android:layout_weight="1" &gt;</a:t>
            </a:r>
          </a:p>
          <a:p>
            <a:endParaRPr lang="en-US" altLang="ko-KR" sz="1400"/>
          </a:p>
          <a:p>
            <a:r>
              <a:rPr lang="en-US" altLang="ko-KR" sz="1400"/>
              <a:t>        &lt;FrameLayout</a:t>
            </a:r>
          </a:p>
          <a:p>
            <a:r>
              <a:rPr lang="en-US" altLang="ko-KR" sz="1400"/>
              <a:t>            android:layout_width="match_parent"</a:t>
            </a:r>
          </a:p>
          <a:p>
            <a:r>
              <a:rPr lang="en-US" altLang="ko-KR" sz="1400"/>
              <a:t>            android:layout_height="match_parent"</a:t>
            </a:r>
          </a:p>
          <a:p>
            <a:r>
              <a:rPr lang="en-US" altLang="ko-KR" sz="1400"/>
              <a:t>            android:gravity="center" &gt;</a:t>
            </a:r>
          </a:p>
          <a:p>
            <a:endParaRPr lang="en-US" altLang="ko-KR" sz="1400"/>
          </a:p>
          <a:p>
            <a:r>
              <a:rPr lang="en-US" altLang="ko-KR" sz="1400"/>
              <a:t>            &lt;CalendarView</a:t>
            </a:r>
          </a:p>
          <a:p>
            <a:r>
              <a:rPr lang="en-US" altLang="ko-KR" sz="1400"/>
              <a:t>                android:id="@+id/calendarView1"</a:t>
            </a:r>
          </a:p>
          <a:p>
            <a:r>
              <a:rPr lang="en-US" altLang="ko-KR" sz="1400"/>
              <a:t>                android:layout_width="match_parent"</a:t>
            </a:r>
          </a:p>
          <a:p>
            <a:r>
              <a:rPr lang="en-US" altLang="ko-KR" sz="1400"/>
              <a:t>                android:layout_height="match_parent"</a:t>
            </a:r>
          </a:p>
          <a:p>
            <a:r>
              <a:rPr lang="en-US" altLang="ko-KR" sz="1400"/>
              <a:t>                android:showWeekNumber="false" /&gt;</a:t>
            </a:r>
          </a:p>
          <a:p>
            <a:endParaRPr lang="en-US" altLang="ko-KR" sz="1400"/>
          </a:p>
          <a:p>
            <a:r>
              <a:rPr lang="en-US" altLang="ko-KR" sz="1400"/>
              <a:t>            &lt;TimePicker</a:t>
            </a:r>
          </a:p>
          <a:p>
            <a:r>
              <a:rPr lang="en-US" altLang="ko-KR" sz="1400"/>
              <a:t>                android:timePickerMode="spinner"</a:t>
            </a:r>
          </a:p>
          <a:p>
            <a:r>
              <a:rPr lang="en-US" altLang="ko-KR" sz="1400"/>
              <a:t>                android:id="@+id/timePicker1"</a:t>
            </a:r>
          </a:p>
          <a:p>
            <a:r>
              <a:rPr lang="en-US" altLang="ko-KR" sz="1400"/>
              <a:t>                android:layout_width="match_parent"</a:t>
            </a:r>
          </a:p>
          <a:p>
            <a:r>
              <a:rPr lang="en-US" altLang="ko-KR" sz="1400"/>
              <a:t>                android:layout_height="match_parent" /&gt;</a:t>
            </a:r>
          </a:p>
          <a:p>
            <a:r>
              <a:rPr lang="en-US" altLang="ko-KR" sz="1400"/>
              <a:t>        &lt;/FrameLayout&gt;</a:t>
            </a:r>
          </a:p>
          <a:p>
            <a:r>
              <a:rPr lang="en-US" altLang="ko-KR" sz="1400"/>
              <a:t>    &lt;/LinearLayout&gt;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562789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100" dirty="0"/>
              <a:t>화면 디자인 및 편집</a:t>
            </a:r>
            <a:endParaRPr lang="en-US" altLang="ko-KR" sz="2100" dirty="0"/>
          </a:p>
          <a:p>
            <a:endParaRPr lang="ko-KR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30" y="1550307"/>
            <a:ext cx="2346159" cy="3309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49040" y="1175696"/>
            <a:ext cx="4590288" cy="504753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/>
              <a:t>&lt;LinearLayout</a:t>
            </a:r>
          </a:p>
          <a:p>
            <a:r>
              <a:rPr lang="en-US" altLang="ko-KR" sz="1400"/>
              <a:t>        android:layout_width="match_parent"</a:t>
            </a:r>
          </a:p>
          <a:p>
            <a:r>
              <a:rPr lang="en-US" altLang="ko-KR" sz="1400"/>
              <a:t>        android:layout_height="wrap_content"</a:t>
            </a:r>
          </a:p>
          <a:p>
            <a:r>
              <a:rPr lang="en-US" altLang="ko-KR" sz="1400"/>
              <a:t>        android:background="#CCCCCC" &gt;</a:t>
            </a:r>
          </a:p>
          <a:p>
            <a:endParaRPr lang="en-US" altLang="ko-KR" sz="1400"/>
          </a:p>
          <a:p>
            <a:r>
              <a:rPr lang="en-US" altLang="ko-KR" sz="1400"/>
              <a:t>        &lt;Button</a:t>
            </a:r>
          </a:p>
          <a:p>
            <a:r>
              <a:rPr lang="en-US" altLang="ko-KR" sz="1400"/>
              <a:t>            android:id="@+id/btnEnd"</a:t>
            </a:r>
          </a:p>
          <a:p>
            <a:r>
              <a:rPr lang="en-US" altLang="ko-KR" sz="1400"/>
              <a:t>            android:layout_width="wrap_content"</a:t>
            </a:r>
          </a:p>
          <a:p>
            <a:r>
              <a:rPr lang="en-US" altLang="ko-KR" sz="1400"/>
              <a:t>            android:layout_height="wrap_content"</a:t>
            </a:r>
          </a:p>
          <a:p>
            <a:r>
              <a:rPr lang="en-US" altLang="ko-KR" sz="1400"/>
              <a:t>            android:text="</a:t>
            </a:r>
            <a:r>
              <a:rPr lang="ko-KR" altLang="en-US" sz="1400"/>
              <a:t>예약완료</a:t>
            </a:r>
            <a:r>
              <a:rPr lang="en-US" altLang="ko-KR" sz="1400"/>
              <a:t>" /&gt;</a:t>
            </a:r>
          </a:p>
          <a:p>
            <a:endParaRPr lang="en-US" altLang="ko-KR" sz="1400"/>
          </a:p>
          <a:p>
            <a:r>
              <a:rPr lang="en-US" altLang="ko-KR" sz="1400"/>
              <a:t>        &lt;TextView</a:t>
            </a:r>
          </a:p>
          <a:p>
            <a:r>
              <a:rPr lang="en-US" altLang="ko-KR" sz="1400"/>
              <a:t>            android:id</a:t>
            </a:r>
            <a:r>
              <a:rPr lang="en-US" altLang="ko-KR" sz="1400"/>
              <a:t>="@+</a:t>
            </a:r>
            <a:r>
              <a:rPr lang="en-US" altLang="ko-KR" sz="1400" smtClean="0"/>
              <a:t>id/tvYear"</a:t>
            </a:r>
            <a:endParaRPr lang="en-US" altLang="ko-KR" sz="1400"/>
          </a:p>
          <a:p>
            <a:r>
              <a:rPr lang="en-US" altLang="ko-KR" sz="1400"/>
              <a:t>            android:layout_width="wrap_content"</a:t>
            </a:r>
          </a:p>
          <a:p>
            <a:r>
              <a:rPr lang="en-US" altLang="ko-KR" sz="1400"/>
              <a:t>            android:layout_height="wrap_content"</a:t>
            </a:r>
          </a:p>
          <a:p>
            <a:r>
              <a:rPr lang="en-US" altLang="ko-KR" sz="1400"/>
              <a:t>            android:text="0000" /&gt;</a:t>
            </a:r>
          </a:p>
          <a:p>
            <a:r>
              <a:rPr lang="en-US" altLang="ko-KR" sz="1400"/>
              <a:t>    &lt;/</a:t>
            </a:r>
            <a:r>
              <a:rPr lang="en-US" altLang="ko-KR" sz="1400"/>
              <a:t>LinearLayout</a:t>
            </a:r>
            <a:r>
              <a:rPr lang="en-US" altLang="ko-KR" sz="1400" smtClean="0"/>
              <a:t>&gt;</a:t>
            </a:r>
          </a:p>
          <a:p>
            <a:r>
              <a:rPr lang="en-US" altLang="ko-KR" sz="1400" smtClean="0"/>
              <a:t>     &lt;</a:t>
            </a:r>
            <a:r>
              <a:rPr lang="en-US" altLang="ko-KR" sz="1400"/>
              <a:t>TextView</a:t>
            </a:r>
          </a:p>
          <a:p>
            <a:r>
              <a:rPr lang="en-US" altLang="ko-KR" sz="1400"/>
              <a:t>            android:layout_width="wrap_content"</a:t>
            </a:r>
          </a:p>
          <a:p>
            <a:r>
              <a:rPr lang="en-US" altLang="ko-KR" sz="1400"/>
              <a:t>            android:layout_height="wrap_content"</a:t>
            </a:r>
          </a:p>
          <a:p>
            <a:r>
              <a:rPr lang="en-US" altLang="ko-KR" sz="1400"/>
              <a:t>            android:text="</a:t>
            </a:r>
            <a:r>
              <a:rPr lang="ko-KR" altLang="en-US" sz="1400"/>
              <a:t>년</a:t>
            </a:r>
            <a:r>
              <a:rPr lang="en-US" altLang="ko-KR" sz="1400"/>
              <a:t>" /&gt;</a:t>
            </a:r>
          </a:p>
          <a:p>
            <a:r>
              <a:rPr lang="en-US" altLang="ko-KR" sz="1400" smtClean="0"/>
              <a:t>         ….</a:t>
            </a:r>
            <a:endParaRPr lang="en-US" altLang="ko-KR" sz="1400"/>
          </a:p>
          <a:p>
            <a:r>
              <a:rPr lang="en-US" altLang="ko-KR" sz="1400"/>
              <a:t>&lt;/LinearLayout&gt;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86809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6131" y="938491"/>
            <a:ext cx="8524875" cy="4313238"/>
          </a:xfrm>
        </p:spPr>
        <p:txBody>
          <a:bodyPr/>
          <a:lstStyle/>
          <a:p>
            <a:r>
              <a:rPr lang="en-US" altLang="ko-KR" dirty="0" smtClean="0"/>
              <a:t>Java </a:t>
            </a:r>
            <a:r>
              <a:rPr lang="ko-KR" altLang="en-US" dirty="0" smtClean="0"/>
              <a:t>코드 작성 및 수정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(1) [app]-[java]-[</a:t>
            </a:r>
            <a:r>
              <a:rPr lang="ko-KR" altLang="en-US" dirty="0" smtClean="0"/>
              <a:t>패키지이름</a:t>
            </a:r>
            <a:r>
              <a:rPr lang="en-US" altLang="ko-KR" dirty="0" smtClean="0"/>
              <a:t>]-[</a:t>
            </a:r>
            <a:r>
              <a:rPr lang="en-US" altLang="ko-KR" dirty="0" err="1" smtClean="0"/>
              <a:t>MainActivity</a:t>
            </a:r>
            <a:r>
              <a:rPr lang="en-US" altLang="ko-KR" dirty="0" smtClean="0"/>
              <a:t>] </a:t>
            </a:r>
            <a:r>
              <a:rPr lang="ko-KR" altLang="en-US" dirty="0" smtClean="0"/>
              <a:t>열기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(2) </a:t>
            </a:r>
            <a:r>
              <a:rPr lang="ko-KR" altLang="en-US" dirty="0" smtClean="0"/>
              <a:t>전역변수 선언하기</a:t>
            </a:r>
            <a:endParaRPr lang="en-US" altLang="ko-KR" dirty="0" smtClean="0"/>
          </a:p>
          <a:p>
            <a:pPr lvl="2"/>
            <a:r>
              <a:rPr lang="en-US" altLang="ko-KR" dirty="0"/>
              <a:t>activity_main.xml</a:t>
            </a:r>
            <a:r>
              <a:rPr lang="ko-KR" altLang="en-US" dirty="0"/>
              <a:t>에서 </a:t>
            </a:r>
            <a:r>
              <a:rPr lang="en-US" altLang="ko-KR" dirty="0"/>
              <a:t>id</a:t>
            </a:r>
            <a:r>
              <a:rPr lang="ko-KR" altLang="en-US" dirty="0"/>
              <a:t>를 </a:t>
            </a:r>
            <a:r>
              <a:rPr lang="ko-KR" altLang="en-US"/>
              <a:t>부여한 </a:t>
            </a:r>
            <a:r>
              <a:rPr lang="en-US" altLang="ko-KR" smtClean="0"/>
              <a:t>15</a:t>
            </a:r>
            <a:r>
              <a:rPr lang="ko-KR" altLang="en-US" smtClean="0"/>
              <a:t>개 </a:t>
            </a:r>
            <a:r>
              <a:rPr lang="ko-KR" altLang="en-US" dirty="0" err="1"/>
              <a:t>위젯에</a:t>
            </a:r>
            <a:r>
              <a:rPr lang="ko-KR" altLang="en-US" dirty="0"/>
              <a:t> 대응할 </a:t>
            </a:r>
            <a:r>
              <a:rPr lang="ko-KR" altLang="en-US" dirty="0" err="1"/>
              <a:t>위젯</a:t>
            </a:r>
            <a:r>
              <a:rPr lang="ko-KR" altLang="en-US" dirty="0"/>
              <a:t> </a:t>
            </a:r>
            <a:r>
              <a:rPr lang="ko-KR" altLang="en-US"/>
              <a:t>변수 </a:t>
            </a:r>
            <a:r>
              <a:rPr lang="en-US" altLang="ko-KR" smtClean="0"/>
              <a:t>15</a:t>
            </a:r>
            <a:r>
              <a:rPr lang="ko-KR" altLang="en-US" smtClean="0"/>
              <a:t>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7512" y="2569464"/>
            <a:ext cx="6473952" cy="375487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smtClean="0"/>
              <a:t>…</a:t>
            </a:r>
          </a:p>
          <a:p>
            <a:r>
              <a:rPr lang="en-US" altLang="ko-KR" sz="1400" smtClean="0"/>
              <a:t>public </a:t>
            </a:r>
            <a:r>
              <a:rPr lang="en-US" altLang="ko-KR" sz="1400"/>
              <a:t>class MainActivity extends AppCompatActivity {</a:t>
            </a:r>
          </a:p>
          <a:p>
            <a:endParaRPr lang="en-US" altLang="ko-KR" sz="1400"/>
          </a:p>
          <a:p>
            <a:r>
              <a:rPr lang="en-US" altLang="ko-KR" sz="1400"/>
              <a:t>    Chronometer chrono;</a:t>
            </a:r>
          </a:p>
          <a:p>
            <a:r>
              <a:rPr lang="en-US" altLang="ko-KR" sz="1400"/>
              <a:t>    Button btnStart, btnEnd;</a:t>
            </a:r>
          </a:p>
          <a:p>
            <a:r>
              <a:rPr lang="en-US" altLang="ko-KR" sz="1400"/>
              <a:t>    RadioButton rdoCal, rdoTime;</a:t>
            </a:r>
          </a:p>
          <a:p>
            <a:r>
              <a:rPr lang="en-US" altLang="ko-KR" sz="1400"/>
              <a:t>    CalendarView calView;</a:t>
            </a:r>
          </a:p>
          <a:p>
            <a:r>
              <a:rPr lang="en-US" altLang="ko-KR" sz="1400"/>
              <a:t>    TimePicker tPicker;</a:t>
            </a:r>
          </a:p>
          <a:p>
            <a:r>
              <a:rPr lang="en-US" altLang="ko-KR" sz="1400"/>
              <a:t>    </a:t>
            </a:r>
            <a:r>
              <a:rPr lang="en-US" altLang="ko-KR" sz="1400" smtClean="0"/>
              <a:t>TextView </a:t>
            </a:r>
            <a:r>
              <a:rPr lang="en-US" altLang="ko-KR" sz="1400"/>
              <a:t>tvYear, tvMonth, tvDay, tvHour, tvMinute;</a:t>
            </a:r>
          </a:p>
          <a:p>
            <a:r>
              <a:rPr lang="en-US" altLang="ko-KR" sz="1400"/>
              <a:t>    int selectYear, selectMonth, selectDay;</a:t>
            </a:r>
          </a:p>
          <a:p>
            <a:endParaRPr lang="en-US" altLang="ko-KR" sz="1400"/>
          </a:p>
          <a:p>
            <a:r>
              <a:rPr lang="en-US" altLang="ko-KR" sz="1400"/>
              <a:t>    @Override</a:t>
            </a:r>
          </a:p>
          <a:p>
            <a:r>
              <a:rPr lang="en-US" altLang="ko-KR" sz="1400"/>
              <a:t>    public void onCreate(Bundle savedInstanceState) {</a:t>
            </a:r>
          </a:p>
          <a:p>
            <a:r>
              <a:rPr lang="en-US" altLang="ko-KR" sz="1400"/>
              <a:t>        super.onCreate(savedInstanceState);</a:t>
            </a:r>
          </a:p>
          <a:p>
            <a:r>
              <a:rPr lang="en-US" altLang="ko-KR" sz="1400"/>
              <a:t>        </a:t>
            </a:r>
            <a:r>
              <a:rPr lang="en-US" altLang="ko-KR" sz="1400"/>
              <a:t>setContentView(R.layout.activity_main</a:t>
            </a:r>
            <a:r>
              <a:rPr lang="en-US" altLang="ko-KR" sz="1400" smtClean="0"/>
              <a:t>);</a:t>
            </a:r>
            <a:endParaRPr lang="en-US" altLang="ko-KR" sz="1400"/>
          </a:p>
          <a:p>
            <a:r>
              <a:rPr lang="en-US" altLang="ko-KR" sz="1400"/>
              <a:t>    }</a:t>
            </a:r>
          </a:p>
          <a:p>
            <a:r>
              <a:rPr lang="en-US" altLang="ko-KR" sz="1400"/>
              <a:t>}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2565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코드 작성 및 수정</a:t>
            </a:r>
            <a:endParaRPr lang="en-US" altLang="ko-KR" dirty="0"/>
          </a:p>
          <a:p>
            <a:pPr lvl="1"/>
            <a:r>
              <a:rPr lang="en-US" altLang="ko-KR" dirty="0" smtClean="0"/>
              <a:t>(3) </a:t>
            </a:r>
            <a:r>
              <a:rPr lang="en-US" altLang="ko-KR" dirty="0" err="1" smtClean="0"/>
              <a:t>onCreate</a:t>
            </a:r>
            <a:r>
              <a:rPr lang="en-US" altLang="ko-KR" dirty="0" smtClean="0"/>
              <a:t>( ) </a:t>
            </a:r>
            <a:r>
              <a:rPr lang="ko-KR" altLang="en-US" dirty="0" smtClean="0"/>
              <a:t>내부에 코딩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위젯</a:t>
            </a:r>
            <a:r>
              <a:rPr lang="ko-KR" altLang="en-US" dirty="0" smtClean="0"/>
              <a:t> </a:t>
            </a:r>
            <a:r>
              <a:rPr lang="ko-KR" altLang="en-US" smtClean="0"/>
              <a:t>변수 </a:t>
            </a:r>
            <a:r>
              <a:rPr lang="en-US" altLang="ko-KR" smtClean="0"/>
              <a:t>10</a:t>
            </a:r>
            <a:r>
              <a:rPr lang="ko-KR" altLang="en-US" smtClean="0"/>
              <a:t>개에 </a:t>
            </a:r>
            <a:r>
              <a:rPr lang="ko-KR" altLang="en-US" dirty="0" err="1" smtClean="0"/>
              <a:t>위젯</a:t>
            </a:r>
            <a:r>
              <a:rPr lang="ko-KR" altLang="en-US" dirty="0" smtClean="0"/>
              <a:t> 대임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처음에는 </a:t>
            </a:r>
            <a:r>
              <a:rPr lang="ko-KR" altLang="en-US" dirty="0" err="1" smtClean="0"/>
              <a:t>캘린더뷰와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타임피커가</a:t>
            </a:r>
            <a:r>
              <a:rPr lang="ko-KR" altLang="en-US" dirty="0" smtClean="0"/>
              <a:t> 보이지 않도록 설정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프로젝트 실행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그림과 같은지 확인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16153" y="2542032"/>
            <a:ext cx="3035098" cy="3721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406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911059"/>
            <a:ext cx="8524875" cy="4313238"/>
          </a:xfrm>
        </p:spPr>
        <p:txBody>
          <a:bodyPr/>
          <a:lstStyle/>
          <a:p>
            <a:r>
              <a:rPr lang="en-US" altLang="ko-KR" sz="2100" dirty="0"/>
              <a:t>Java </a:t>
            </a:r>
            <a:r>
              <a:rPr lang="ko-KR" altLang="en-US" sz="2100" dirty="0"/>
              <a:t>코드 작성 및 </a:t>
            </a:r>
            <a:r>
              <a:rPr lang="ko-KR" altLang="en-US" sz="2100" dirty="0" smtClean="0"/>
              <a:t>수정</a:t>
            </a:r>
            <a:endParaRPr lang="en-US" altLang="ko-KR" sz="2100" dirty="0"/>
          </a:p>
        </p:txBody>
      </p:sp>
      <p:sp>
        <p:nvSpPr>
          <p:cNvPr id="4" name="TextBox 3"/>
          <p:cNvSpPr txBox="1"/>
          <p:nvPr/>
        </p:nvSpPr>
        <p:spPr>
          <a:xfrm>
            <a:off x="295275" y="1271016"/>
            <a:ext cx="8108062" cy="54784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tabLst>
                <a:tab pos="357188" algn="l"/>
                <a:tab pos="712788" algn="l"/>
                <a:tab pos="1079500" algn="l"/>
              </a:tabLst>
            </a:pPr>
            <a:r>
              <a:rPr lang="en-US" altLang="ko-KR" sz="1400"/>
              <a:t>public class MainActivity extends AppCompatActivity {</a:t>
            </a:r>
          </a:p>
          <a:p>
            <a:pPr>
              <a:tabLst>
                <a:tab pos="357188" algn="l"/>
                <a:tab pos="712788" algn="l"/>
                <a:tab pos="1079500" algn="l"/>
              </a:tabLst>
            </a:pPr>
            <a:r>
              <a:rPr lang="en-US" altLang="ko-KR" sz="1400" smtClean="0"/>
              <a:t> 	…</a:t>
            </a:r>
          </a:p>
          <a:p>
            <a:pPr>
              <a:tabLst>
                <a:tab pos="357188" algn="l"/>
                <a:tab pos="712788" algn="l"/>
                <a:tab pos="1079500" algn="l"/>
              </a:tabLst>
            </a:pPr>
            <a:r>
              <a:rPr lang="en-US" altLang="ko-KR" sz="1400" smtClean="0"/>
              <a:t>	@</a:t>
            </a:r>
            <a:r>
              <a:rPr lang="en-US" altLang="ko-KR" sz="1400"/>
              <a:t>Override</a:t>
            </a:r>
          </a:p>
          <a:p>
            <a:pPr>
              <a:tabLst>
                <a:tab pos="357188" algn="l"/>
                <a:tab pos="712788" algn="l"/>
                <a:tab pos="1079500" algn="l"/>
              </a:tabLst>
            </a:pPr>
            <a:r>
              <a:rPr lang="en-US" altLang="ko-KR" sz="1400"/>
              <a:t>	public void onCreate(Bundle savedInstanceState) {</a:t>
            </a:r>
          </a:p>
          <a:p>
            <a:pPr>
              <a:tabLst>
                <a:tab pos="357188" algn="l"/>
                <a:tab pos="712788" algn="l"/>
                <a:tab pos="1079500" algn="l"/>
              </a:tabLst>
            </a:pPr>
            <a:r>
              <a:rPr lang="en-US" altLang="ko-KR" sz="1400"/>
              <a:t>		super.onCreate(savedInstanceState);</a:t>
            </a:r>
          </a:p>
          <a:p>
            <a:pPr>
              <a:tabLst>
                <a:tab pos="357188" algn="l"/>
                <a:tab pos="712788" algn="l"/>
                <a:tab pos="1079500" algn="l"/>
              </a:tabLst>
            </a:pPr>
            <a:r>
              <a:rPr lang="en-US" altLang="ko-KR" sz="1400"/>
              <a:t>		</a:t>
            </a:r>
            <a:r>
              <a:rPr lang="en-US" altLang="ko-KR" sz="1400"/>
              <a:t>setContentView(R.layout.activity_main</a:t>
            </a:r>
            <a:r>
              <a:rPr lang="en-US" altLang="ko-KR" sz="1400" smtClean="0"/>
              <a:t>);</a:t>
            </a:r>
            <a:endParaRPr lang="en-US" altLang="ko-KR" sz="1400"/>
          </a:p>
          <a:p>
            <a:pPr>
              <a:tabLst>
                <a:tab pos="357188" algn="l"/>
                <a:tab pos="712788" algn="l"/>
                <a:tab pos="1079500" algn="l"/>
              </a:tabLst>
            </a:pPr>
            <a:r>
              <a:rPr lang="en-US" altLang="ko-KR" sz="1400"/>
              <a:t>	</a:t>
            </a:r>
            <a:r>
              <a:rPr lang="en-US" altLang="ko-KR" sz="1400"/>
              <a:t>	</a:t>
            </a:r>
            <a:endParaRPr lang="en-US" altLang="ko-KR" sz="1400" smtClean="0"/>
          </a:p>
          <a:p>
            <a:pPr>
              <a:tabLst>
                <a:tab pos="357188" algn="l"/>
                <a:tab pos="712788" algn="l"/>
                <a:tab pos="1079500" algn="l"/>
              </a:tabLst>
            </a:pPr>
            <a:r>
              <a:rPr lang="en-US" altLang="ko-KR" sz="1400"/>
              <a:t>	</a:t>
            </a:r>
            <a:r>
              <a:rPr lang="en-US" altLang="ko-KR" sz="1400" smtClean="0"/>
              <a:t>	setTitle</a:t>
            </a:r>
            <a:r>
              <a:rPr lang="en-US" altLang="ko-KR" sz="1400"/>
              <a:t>("</a:t>
            </a:r>
            <a:r>
              <a:rPr lang="ko-KR" altLang="en-US" sz="1400"/>
              <a:t>시간 </a:t>
            </a:r>
            <a:r>
              <a:rPr lang="ko-KR" altLang="en-US" sz="1400"/>
              <a:t>예약</a:t>
            </a:r>
            <a:r>
              <a:rPr lang="en-US" altLang="ko-KR" sz="1400" smtClean="0"/>
              <a:t>");</a:t>
            </a:r>
            <a:endParaRPr lang="en-US" altLang="ko-KR" sz="1400"/>
          </a:p>
          <a:p>
            <a:pPr>
              <a:tabLst>
                <a:tab pos="357188" algn="l"/>
                <a:tab pos="712788" algn="l"/>
                <a:tab pos="1079500" algn="l"/>
              </a:tabLst>
            </a:pPr>
            <a:r>
              <a:rPr lang="en-US" altLang="ko-KR" sz="1400"/>
              <a:t>	</a:t>
            </a:r>
            <a:r>
              <a:rPr lang="en-US" altLang="ko-KR" sz="1400"/>
              <a:t>	</a:t>
            </a:r>
            <a:r>
              <a:rPr lang="en-US" altLang="ko-KR" sz="1400" smtClean="0"/>
              <a:t>btnStart </a:t>
            </a:r>
            <a:r>
              <a:rPr lang="en-US" altLang="ko-KR" sz="1400"/>
              <a:t>= (Button) </a:t>
            </a:r>
            <a:r>
              <a:rPr lang="en-US" altLang="ko-KR" sz="1400"/>
              <a:t>findViewById(R.id.btnStart</a:t>
            </a:r>
            <a:r>
              <a:rPr lang="en-US" altLang="ko-KR" sz="1400" smtClean="0"/>
              <a:t>); </a:t>
            </a:r>
            <a:r>
              <a:rPr lang="en-US" altLang="ko-KR" sz="1400"/>
              <a:t>// </a:t>
            </a:r>
            <a:r>
              <a:rPr lang="ko-KR" altLang="en-US" sz="1400" smtClean="0"/>
              <a:t>버튼 </a:t>
            </a:r>
            <a:r>
              <a:rPr lang="en-US" altLang="ko-KR" sz="1400" smtClean="0"/>
              <a:t>2</a:t>
            </a:r>
            <a:r>
              <a:rPr lang="ko-KR" altLang="en-US" sz="1400" smtClean="0"/>
              <a:t>개</a:t>
            </a:r>
            <a:endParaRPr lang="en-US" altLang="ko-KR" sz="1400"/>
          </a:p>
          <a:p>
            <a:pPr>
              <a:tabLst>
                <a:tab pos="357188" algn="l"/>
                <a:tab pos="712788" algn="l"/>
                <a:tab pos="1079500" algn="l"/>
              </a:tabLst>
            </a:pPr>
            <a:r>
              <a:rPr lang="en-US" altLang="ko-KR" sz="1400"/>
              <a:t>		btnEnd = (Button) findViewById(R.id.btnEnd);</a:t>
            </a:r>
          </a:p>
          <a:p>
            <a:pPr>
              <a:tabLst>
                <a:tab pos="357188" algn="l"/>
                <a:tab pos="712788" algn="l"/>
                <a:tab pos="1079500" algn="l"/>
              </a:tabLst>
            </a:pPr>
            <a:endParaRPr lang="en-US" altLang="ko-KR" sz="1400"/>
          </a:p>
          <a:p>
            <a:pPr>
              <a:tabLst>
                <a:tab pos="357188" algn="l"/>
                <a:tab pos="712788" algn="l"/>
                <a:tab pos="1079500" algn="l"/>
              </a:tabLst>
            </a:pPr>
            <a:r>
              <a:rPr lang="en-US" altLang="ko-KR" sz="1400"/>
              <a:t>	</a:t>
            </a:r>
            <a:r>
              <a:rPr lang="en-US" altLang="ko-KR" sz="1400"/>
              <a:t>	</a:t>
            </a:r>
            <a:r>
              <a:rPr lang="en-US" altLang="ko-KR" sz="1400" smtClean="0"/>
              <a:t>chrono </a:t>
            </a:r>
            <a:r>
              <a:rPr lang="en-US" altLang="ko-KR" sz="1400"/>
              <a:t>= (Chronometer) </a:t>
            </a:r>
            <a:r>
              <a:rPr lang="en-US" altLang="ko-KR" sz="1400"/>
              <a:t>findViewById(R.id.chronometer1</a:t>
            </a:r>
            <a:r>
              <a:rPr lang="en-US" altLang="ko-KR" sz="1400" smtClean="0"/>
              <a:t>); </a:t>
            </a:r>
            <a:r>
              <a:rPr lang="en-US" altLang="ko-KR" sz="1400"/>
              <a:t>// </a:t>
            </a:r>
            <a:r>
              <a:rPr lang="ko-KR" altLang="en-US" sz="1400" smtClean="0"/>
              <a:t>크로노미터</a:t>
            </a:r>
            <a:endParaRPr lang="en-US" altLang="ko-KR" sz="1400"/>
          </a:p>
          <a:p>
            <a:pPr>
              <a:tabLst>
                <a:tab pos="357188" algn="l"/>
                <a:tab pos="712788" algn="l"/>
                <a:tab pos="1079500" algn="l"/>
              </a:tabLst>
            </a:pPr>
            <a:endParaRPr lang="en-US" altLang="ko-KR" sz="1400"/>
          </a:p>
          <a:p>
            <a:pPr>
              <a:tabLst>
                <a:tab pos="357188" algn="l"/>
                <a:tab pos="712788" algn="l"/>
                <a:tab pos="1079500" algn="l"/>
              </a:tabLst>
            </a:pPr>
            <a:r>
              <a:rPr lang="en-US" altLang="ko-KR" sz="1400"/>
              <a:t>	</a:t>
            </a:r>
            <a:r>
              <a:rPr lang="en-US" altLang="ko-KR" sz="1400"/>
              <a:t>	</a:t>
            </a:r>
            <a:r>
              <a:rPr lang="en-US" altLang="ko-KR" sz="1400" smtClean="0"/>
              <a:t>rdoCal </a:t>
            </a:r>
            <a:r>
              <a:rPr lang="en-US" altLang="ko-KR" sz="1400"/>
              <a:t>= (RadioButton) </a:t>
            </a:r>
            <a:r>
              <a:rPr lang="en-US" altLang="ko-KR" sz="1400"/>
              <a:t>findViewById(R.id.rdoCal</a:t>
            </a:r>
            <a:r>
              <a:rPr lang="en-US" altLang="ko-KR" sz="1400" smtClean="0"/>
              <a:t>); </a:t>
            </a:r>
            <a:r>
              <a:rPr lang="en-US" altLang="ko-KR" sz="1400"/>
              <a:t>// </a:t>
            </a:r>
            <a:r>
              <a:rPr lang="ko-KR" altLang="en-US" sz="1400"/>
              <a:t>라디오버튼 </a:t>
            </a:r>
            <a:r>
              <a:rPr lang="en-US" altLang="ko-KR" sz="1400"/>
              <a:t>2</a:t>
            </a:r>
            <a:r>
              <a:rPr lang="ko-KR" altLang="en-US" sz="1400" smtClean="0"/>
              <a:t>개</a:t>
            </a:r>
            <a:endParaRPr lang="en-US" altLang="ko-KR" sz="1400"/>
          </a:p>
          <a:p>
            <a:pPr>
              <a:tabLst>
                <a:tab pos="357188" algn="l"/>
                <a:tab pos="712788" algn="l"/>
                <a:tab pos="1079500" algn="l"/>
              </a:tabLst>
            </a:pPr>
            <a:r>
              <a:rPr lang="en-US" altLang="ko-KR" sz="1400"/>
              <a:t>		rdoTime = (RadioButton) findViewById(R.id.rdoTime);</a:t>
            </a:r>
          </a:p>
          <a:p>
            <a:pPr>
              <a:tabLst>
                <a:tab pos="357188" algn="l"/>
                <a:tab pos="712788" algn="l"/>
                <a:tab pos="1079500" algn="l"/>
              </a:tabLst>
            </a:pPr>
            <a:endParaRPr lang="en-US" altLang="ko-KR" sz="1400"/>
          </a:p>
          <a:p>
            <a:pPr>
              <a:tabLst>
                <a:tab pos="357188" algn="l"/>
                <a:tab pos="712788" algn="l"/>
                <a:tab pos="1079500" algn="l"/>
              </a:tabLst>
            </a:pPr>
            <a:r>
              <a:rPr lang="en-US" altLang="ko-KR" sz="1400"/>
              <a:t>	</a:t>
            </a:r>
            <a:r>
              <a:rPr lang="en-US" altLang="ko-KR" sz="1400"/>
              <a:t>	</a:t>
            </a:r>
            <a:r>
              <a:rPr lang="en-US" altLang="ko-KR" sz="1400" smtClean="0"/>
              <a:t>tPicker </a:t>
            </a:r>
            <a:r>
              <a:rPr lang="en-US" altLang="ko-KR" sz="1400"/>
              <a:t>= (TimePicker) </a:t>
            </a:r>
            <a:r>
              <a:rPr lang="en-US" altLang="ko-KR" sz="1400"/>
              <a:t>findViewById(R.id.timePicker1</a:t>
            </a:r>
            <a:r>
              <a:rPr lang="en-US" altLang="ko-KR" sz="1400" smtClean="0"/>
              <a:t>); </a:t>
            </a:r>
            <a:r>
              <a:rPr lang="en-US" altLang="ko-KR" sz="1400"/>
              <a:t>// FrameLayout</a:t>
            </a:r>
            <a:r>
              <a:rPr lang="ko-KR" altLang="en-US" sz="1400"/>
              <a:t>의 </a:t>
            </a:r>
            <a:r>
              <a:rPr lang="en-US" altLang="ko-KR" sz="1400"/>
              <a:t>2</a:t>
            </a:r>
            <a:r>
              <a:rPr lang="ko-KR" altLang="en-US" sz="1400"/>
              <a:t>개 </a:t>
            </a:r>
            <a:r>
              <a:rPr lang="ko-KR" altLang="en-US" sz="1400" smtClean="0"/>
              <a:t>위젯</a:t>
            </a:r>
            <a:endParaRPr lang="en-US" altLang="ko-KR" sz="1400"/>
          </a:p>
          <a:p>
            <a:pPr>
              <a:tabLst>
                <a:tab pos="357188" algn="l"/>
                <a:tab pos="712788" algn="l"/>
                <a:tab pos="1079500" algn="l"/>
              </a:tabLst>
            </a:pPr>
            <a:r>
              <a:rPr lang="en-US" altLang="ko-KR" sz="1400"/>
              <a:t>		calView = (CalendarView) findViewById(R.id.calendarView1);</a:t>
            </a:r>
          </a:p>
          <a:p>
            <a:pPr>
              <a:tabLst>
                <a:tab pos="357188" algn="l"/>
                <a:tab pos="712788" algn="l"/>
                <a:tab pos="1079500" algn="l"/>
              </a:tabLst>
            </a:pPr>
            <a:endParaRPr lang="en-US" altLang="ko-KR" sz="1400"/>
          </a:p>
          <a:p>
            <a:pPr>
              <a:tabLst>
                <a:tab pos="357188" algn="l"/>
                <a:tab pos="712788" algn="l"/>
                <a:tab pos="1079500" algn="l"/>
              </a:tabLst>
            </a:pPr>
            <a:r>
              <a:rPr lang="en-US" altLang="ko-KR" sz="1400"/>
              <a:t>	</a:t>
            </a:r>
            <a:r>
              <a:rPr lang="en-US" altLang="ko-KR" sz="1400"/>
              <a:t>	</a:t>
            </a:r>
            <a:r>
              <a:rPr lang="en-US" altLang="ko-KR" sz="1400" smtClean="0"/>
              <a:t>tvResult </a:t>
            </a:r>
            <a:r>
              <a:rPr lang="en-US" altLang="ko-KR" sz="1400"/>
              <a:t>= (TextView</a:t>
            </a:r>
            <a:r>
              <a:rPr lang="en-US" altLang="ko-KR" sz="1400"/>
              <a:t>) </a:t>
            </a:r>
            <a:r>
              <a:rPr lang="en-US" altLang="ko-KR" sz="1400" smtClean="0"/>
              <a:t>findViewById(R.id.tvResult); </a:t>
            </a:r>
            <a:r>
              <a:rPr lang="en-US" altLang="ko-KR" sz="1400"/>
              <a:t>// </a:t>
            </a:r>
            <a:r>
              <a:rPr lang="ko-KR" altLang="en-US" sz="1400"/>
              <a:t>텍스트뷰 중에서 연</a:t>
            </a:r>
            <a:r>
              <a:rPr lang="en-US" altLang="ko-KR" sz="1400"/>
              <a:t>,</a:t>
            </a:r>
            <a:r>
              <a:rPr lang="ko-KR" altLang="en-US" sz="1400"/>
              <a:t>월</a:t>
            </a:r>
            <a:r>
              <a:rPr lang="en-US" altLang="ko-KR" sz="1400"/>
              <a:t>,</a:t>
            </a:r>
            <a:r>
              <a:rPr lang="ko-KR" altLang="en-US" sz="1400"/>
              <a:t>일</a:t>
            </a:r>
            <a:r>
              <a:rPr lang="en-US" altLang="ko-KR" sz="1400"/>
              <a:t>,</a:t>
            </a:r>
            <a:r>
              <a:rPr lang="ko-KR" altLang="en-US" sz="1400"/>
              <a:t>시</a:t>
            </a:r>
            <a:r>
              <a:rPr lang="en-US" altLang="ko-KR" sz="1400"/>
              <a:t>,</a:t>
            </a:r>
            <a:r>
              <a:rPr lang="ko-KR" altLang="en-US" sz="1400"/>
              <a:t>분 </a:t>
            </a:r>
            <a:r>
              <a:rPr lang="ko-KR" altLang="en-US" sz="1400" smtClean="0"/>
              <a:t>숫자</a:t>
            </a:r>
            <a:endParaRPr lang="en-US" altLang="ko-KR" sz="1400"/>
          </a:p>
          <a:p>
            <a:pPr>
              <a:tabLst>
                <a:tab pos="357188" algn="l"/>
                <a:tab pos="712788" algn="l"/>
                <a:tab pos="1079500" algn="l"/>
              </a:tabLst>
            </a:pPr>
            <a:r>
              <a:rPr lang="en-US" altLang="ko-KR" sz="1400"/>
              <a:t>	</a:t>
            </a:r>
            <a:r>
              <a:rPr lang="en-US" altLang="ko-KR" sz="1400"/>
              <a:t>	</a:t>
            </a:r>
            <a:endParaRPr lang="en-US" altLang="ko-KR" sz="1400" smtClean="0"/>
          </a:p>
          <a:p>
            <a:pPr>
              <a:tabLst>
                <a:tab pos="357188" algn="l"/>
                <a:tab pos="712788" algn="l"/>
                <a:tab pos="1079500" algn="l"/>
              </a:tabLst>
            </a:pPr>
            <a:r>
              <a:rPr lang="en-US" altLang="ko-KR" sz="1400"/>
              <a:t>	</a:t>
            </a:r>
            <a:r>
              <a:rPr lang="en-US" altLang="ko-KR" sz="1400" smtClean="0"/>
              <a:t>	tPicker.setVisibility(View.INVISIBLE); </a:t>
            </a:r>
            <a:r>
              <a:rPr lang="en-US" altLang="ko-KR" sz="1400"/>
              <a:t>// </a:t>
            </a:r>
            <a:r>
              <a:rPr lang="ko-KR" altLang="en-US" sz="1400"/>
              <a:t>처음에는 </a:t>
            </a:r>
            <a:r>
              <a:rPr lang="en-US" altLang="ko-KR" sz="1400"/>
              <a:t>2</a:t>
            </a:r>
            <a:r>
              <a:rPr lang="ko-KR" altLang="en-US" sz="1400"/>
              <a:t>개를 </a:t>
            </a:r>
            <a:r>
              <a:rPr lang="ko-KR" altLang="en-US" sz="1400"/>
              <a:t>안보이게 </a:t>
            </a:r>
            <a:r>
              <a:rPr lang="ko-KR" altLang="en-US" sz="1400" smtClean="0"/>
              <a:t>설정</a:t>
            </a:r>
            <a:endParaRPr lang="en-US" altLang="ko-KR" sz="1400"/>
          </a:p>
          <a:p>
            <a:pPr>
              <a:tabLst>
                <a:tab pos="357188" algn="l"/>
                <a:tab pos="712788" algn="l"/>
                <a:tab pos="1079500" algn="l"/>
              </a:tabLst>
            </a:pPr>
            <a:r>
              <a:rPr lang="en-US" altLang="ko-KR" sz="1400"/>
              <a:t>		</a:t>
            </a:r>
            <a:r>
              <a:rPr lang="en-US" altLang="ko-KR" sz="1400"/>
              <a:t>calView.setVisibility(View.INVISIBLE</a:t>
            </a:r>
            <a:r>
              <a:rPr lang="en-US" altLang="ko-KR" sz="1400" smtClean="0"/>
              <a:t>);</a:t>
            </a:r>
          </a:p>
          <a:p>
            <a:pPr>
              <a:tabLst>
                <a:tab pos="357188" algn="l"/>
                <a:tab pos="712788" algn="l"/>
                <a:tab pos="1079500" algn="l"/>
              </a:tabLst>
            </a:pPr>
            <a:r>
              <a:rPr lang="en-US" altLang="ko-KR" sz="1400" smtClean="0"/>
              <a:t>	}</a:t>
            </a:r>
          </a:p>
          <a:p>
            <a:pPr>
              <a:tabLst>
                <a:tab pos="357188" algn="l"/>
                <a:tab pos="712788" algn="l"/>
                <a:tab pos="1079500" algn="l"/>
              </a:tabLst>
            </a:pPr>
            <a:r>
              <a:rPr lang="en-US" altLang="ko-KR" sz="1400" smtClean="0"/>
              <a:t>}</a:t>
            </a:r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92609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6131" y="929347"/>
            <a:ext cx="8524875" cy="4313238"/>
          </a:xfrm>
        </p:spPr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코드 작성 및 수정</a:t>
            </a:r>
            <a:endParaRPr lang="en-US" altLang="ko-KR" dirty="0"/>
          </a:p>
          <a:p>
            <a:pPr lvl="1"/>
            <a:r>
              <a:rPr lang="en-US" altLang="ko-KR" dirty="0" smtClean="0"/>
              <a:t>(4</a:t>
            </a:r>
            <a:r>
              <a:rPr lang="en-US" altLang="ko-KR" smtClean="0"/>
              <a:t>) </a:t>
            </a:r>
            <a:r>
              <a:rPr lang="ko-KR" altLang="en-US" smtClean="0"/>
              <a:t>클릭 </a:t>
            </a:r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라디오버튼을 </a:t>
            </a:r>
            <a:r>
              <a:rPr lang="ko-KR" altLang="en-US" smtClean="0"/>
              <a:t>클릭하면 </a:t>
            </a:r>
            <a:r>
              <a:rPr lang="ko-KR" altLang="en-US" smtClean="0"/>
              <a:t>캘린더뷰</a:t>
            </a:r>
            <a:r>
              <a:rPr lang="ko-KR" altLang="en-US"/>
              <a:t>와</a:t>
            </a:r>
            <a:r>
              <a:rPr lang="ko-KR" altLang="en-US" smtClean="0"/>
              <a:t> </a:t>
            </a:r>
            <a:r>
              <a:rPr lang="ko-KR" altLang="en-US" dirty="0" err="1" smtClean="0"/>
              <a:t>타임피커</a:t>
            </a:r>
            <a:r>
              <a:rPr lang="ko-KR" altLang="en-US" dirty="0" smtClean="0"/>
              <a:t> 중 하나씩만 보임 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1" descr="스크린샷 2019-02-04 오후 3.13.4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2280" y="1801368"/>
            <a:ext cx="2130552" cy="33979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8438" y="2093976"/>
            <a:ext cx="5773119" cy="35394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defTabSz="182563"/>
            <a:r>
              <a:rPr lang="en-US" altLang="ko-KR" sz="1600" smtClean="0"/>
              <a:t>		rdoCal.setOnClickListener(new </a:t>
            </a:r>
            <a:r>
              <a:rPr lang="en-US" altLang="ko-KR" sz="1600"/>
              <a:t>View.OnClickListener() {</a:t>
            </a:r>
          </a:p>
          <a:p>
            <a:pPr defTabSz="182563"/>
            <a:r>
              <a:rPr lang="en-US" altLang="ko-KR" sz="1600"/>
              <a:t>			public void onClick(View v) {</a:t>
            </a:r>
          </a:p>
          <a:p>
            <a:pPr defTabSz="182563"/>
            <a:r>
              <a:rPr lang="en-US" altLang="ko-KR" sz="1600"/>
              <a:t>				tPicker.setVisibility(View.INVISIBLE);</a:t>
            </a:r>
          </a:p>
          <a:p>
            <a:pPr defTabSz="182563"/>
            <a:r>
              <a:rPr lang="en-US" altLang="ko-KR" sz="1600"/>
              <a:t>				calView.setVisibility(View.VISIBLE);</a:t>
            </a:r>
          </a:p>
          <a:p>
            <a:pPr defTabSz="182563"/>
            <a:r>
              <a:rPr lang="en-US" altLang="ko-KR" sz="1600"/>
              <a:t>			}</a:t>
            </a:r>
          </a:p>
          <a:p>
            <a:pPr defTabSz="182563"/>
            <a:r>
              <a:rPr lang="en-US" altLang="ko-KR" sz="1600"/>
              <a:t>		});</a:t>
            </a:r>
          </a:p>
          <a:p>
            <a:pPr defTabSz="182563"/>
            <a:endParaRPr lang="en-US" altLang="ko-KR" sz="1600"/>
          </a:p>
          <a:p>
            <a:pPr defTabSz="182563"/>
            <a:r>
              <a:rPr lang="en-US" altLang="ko-KR" sz="1600"/>
              <a:t>		rdoTime.setOnClickListener(new View.OnClickListener() {</a:t>
            </a:r>
          </a:p>
          <a:p>
            <a:pPr defTabSz="182563"/>
            <a:r>
              <a:rPr lang="en-US" altLang="ko-KR" sz="1600"/>
              <a:t>			public void onClick(View v) {</a:t>
            </a:r>
          </a:p>
          <a:p>
            <a:pPr defTabSz="182563"/>
            <a:r>
              <a:rPr lang="en-US" altLang="ko-KR" sz="1600"/>
              <a:t>				tPicker.setVisibility(View.VISIBLE);</a:t>
            </a:r>
          </a:p>
          <a:p>
            <a:pPr defTabSz="182563"/>
            <a:r>
              <a:rPr lang="en-US" altLang="ko-KR" sz="1600"/>
              <a:t>				calView.setVisibility(View.INVISIBLE);</a:t>
            </a:r>
          </a:p>
          <a:p>
            <a:pPr defTabSz="182563"/>
            <a:r>
              <a:rPr lang="en-US" altLang="ko-KR" sz="1600"/>
              <a:t>			}</a:t>
            </a:r>
          </a:p>
          <a:p>
            <a:pPr defTabSz="182563"/>
            <a:r>
              <a:rPr lang="en-US" altLang="ko-KR" sz="1600"/>
              <a:t>		});</a:t>
            </a:r>
          </a:p>
          <a:p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5166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861850"/>
            <a:ext cx="8524875" cy="1479014"/>
          </a:xfrm>
        </p:spPr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코드 작성 및 수정</a:t>
            </a:r>
            <a:endParaRPr lang="en-US" altLang="ko-KR" dirty="0"/>
          </a:p>
          <a:p>
            <a:pPr lvl="1"/>
            <a:r>
              <a:rPr lang="en-US" altLang="ko-KR" sz="1600" dirty="0" smtClean="0"/>
              <a:t>(5) </a:t>
            </a:r>
            <a:r>
              <a:rPr lang="en-US" altLang="ko-KR" sz="1600" dirty="0" err="1"/>
              <a:t>onCreate</a:t>
            </a:r>
            <a:r>
              <a:rPr lang="en-US" altLang="ko-KR" sz="1600" dirty="0"/>
              <a:t>( ) </a:t>
            </a:r>
            <a:r>
              <a:rPr lang="ko-KR" altLang="en-US" sz="1600" dirty="0"/>
              <a:t>내부에 계속 </a:t>
            </a:r>
            <a:r>
              <a:rPr lang="ko-KR" altLang="en-US" sz="1600" dirty="0" smtClean="0"/>
              <a:t>코딩</a:t>
            </a:r>
            <a:endParaRPr lang="en-US" altLang="ko-KR" sz="1600" dirty="0" smtClean="0"/>
          </a:p>
          <a:p>
            <a:pPr lvl="2"/>
            <a:r>
              <a:rPr lang="en-US" altLang="ko-KR" smtClean="0"/>
              <a:t>&lt;</a:t>
            </a:r>
            <a:r>
              <a:rPr lang="ko-KR" altLang="en-US" dirty="0" smtClean="0"/>
              <a:t>예약 시작</a:t>
            </a:r>
            <a:r>
              <a:rPr lang="en-US" altLang="ko-KR" smtClean="0"/>
              <a:t>&gt; </a:t>
            </a:r>
            <a:r>
              <a:rPr lang="ko-KR" altLang="en-US" smtClean="0"/>
              <a:t>클릭 리스너 </a:t>
            </a:r>
            <a:r>
              <a:rPr lang="en-US" altLang="ko-KR">
                <a:sym typeface="Wingdings" pitchFamily="2" charset="2"/>
              </a:rPr>
              <a:t>:</a:t>
            </a:r>
            <a:r>
              <a:rPr lang="en-US" altLang="ko-KR" smtClean="0"/>
              <a:t> </a:t>
            </a:r>
            <a:r>
              <a:rPr lang="ko-KR" altLang="en-US" err="1" smtClean="0"/>
              <a:t>크로노미터</a:t>
            </a:r>
            <a:r>
              <a:rPr lang="ko-KR" altLang="en-US" smtClean="0"/>
              <a:t> </a:t>
            </a:r>
            <a:r>
              <a:rPr lang="ko-KR" altLang="en-US" smtClean="0"/>
              <a:t>시작</a:t>
            </a:r>
            <a:endParaRPr lang="en-US" altLang="ko-KR" smtClean="0"/>
          </a:p>
          <a:p>
            <a:pPr lvl="2"/>
            <a:r>
              <a:rPr lang="en-US" altLang="ko-KR" smtClean="0"/>
              <a:t>&lt;</a:t>
            </a:r>
            <a:r>
              <a:rPr lang="ko-KR" altLang="en-US" dirty="0" smtClean="0"/>
              <a:t>예약완료</a:t>
            </a:r>
            <a:r>
              <a:rPr lang="en-US" altLang="ko-KR" smtClean="0"/>
              <a:t>&gt; </a:t>
            </a:r>
            <a:r>
              <a:rPr lang="ko-KR" altLang="en-US" smtClean="0"/>
              <a:t>클릭 리스너 작성 </a:t>
            </a:r>
            <a:r>
              <a:rPr lang="en-US" altLang="ko-KR" smtClean="0"/>
              <a:t>: </a:t>
            </a:r>
            <a:r>
              <a:rPr lang="ko-KR" altLang="en-US" smtClean="0">
                <a:sym typeface="Wingdings" pitchFamily="2" charset="2"/>
              </a:rPr>
              <a:t>크로노미터</a:t>
            </a:r>
            <a:r>
              <a:rPr lang="en-US" altLang="ko-KR" smtClean="0"/>
              <a:t> </a:t>
            </a:r>
            <a:r>
              <a:rPr lang="ko-KR" altLang="en-US" dirty="0" smtClean="0"/>
              <a:t>정지</a:t>
            </a:r>
            <a:endParaRPr lang="ko-KR" altLang="en-US" dirty="0"/>
          </a:p>
        </p:txBody>
      </p:sp>
      <p:pic>
        <p:nvPicPr>
          <p:cNvPr id="5" name="Picture 3" descr="스크린샷 2019-02-04 오후 3.14.3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95" t="18914" r="3652" b="33682"/>
          <a:stretch/>
        </p:blipFill>
        <p:spPr>
          <a:xfrm>
            <a:off x="7156598" y="861850"/>
            <a:ext cx="1581912" cy="25694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4515" y="2340864"/>
            <a:ext cx="6182844" cy="37548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182563"/>
            <a:r>
              <a:rPr lang="ko-KR" altLang="en-US" sz="1400"/>
              <a:t> </a:t>
            </a:r>
            <a:r>
              <a:rPr lang="en-US" altLang="ko-KR" sz="1400"/>
              <a:t> </a:t>
            </a:r>
            <a:r>
              <a:rPr lang="en-US" altLang="ko-KR" sz="1400" smtClean="0"/>
              <a:t>  // </a:t>
            </a:r>
            <a:r>
              <a:rPr lang="ko-KR" altLang="en-US" sz="1400"/>
              <a:t>타이머 설정</a:t>
            </a:r>
          </a:p>
          <a:p>
            <a:pPr defTabSz="182563"/>
            <a:r>
              <a:rPr lang="ko-KR" altLang="en-US" sz="1400"/>
              <a:t>        </a:t>
            </a:r>
            <a:r>
              <a:rPr lang="en-US" altLang="ko-KR" sz="1400"/>
              <a:t>btnStart.setOnClickListener(new View.OnClickListener() {</a:t>
            </a:r>
          </a:p>
          <a:p>
            <a:pPr defTabSz="182563"/>
            <a:r>
              <a:rPr lang="en-US" altLang="ko-KR" sz="1400"/>
              <a:t>            public void onClick(View v) {</a:t>
            </a:r>
          </a:p>
          <a:p>
            <a:pPr defTabSz="182563"/>
            <a:r>
              <a:rPr lang="en-US" altLang="ko-KR" sz="1400"/>
              <a:t>                chrono.setBase(SystemClock.elapsedRealtime());</a:t>
            </a:r>
          </a:p>
          <a:p>
            <a:pPr defTabSz="182563"/>
            <a:r>
              <a:rPr lang="en-US" altLang="ko-KR" sz="1400"/>
              <a:t>                chrono.start();</a:t>
            </a:r>
          </a:p>
          <a:p>
            <a:pPr defTabSz="182563"/>
            <a:r>
              <a:rPr lang="en-US" altLang="ko-KR" sz="1400"/>
              <a:t>                chrono.setTextColor(Color.RED);</a:t>
            </a:r>
          </a:p>
          <a:p>
            <a:pPr defTabSz="182563"/>
            <a:r>
              <a:rPr lang="en-US" altLang="ko-KR" sz="1400"/>
              <a:t>            }</a:t>
            </a:r>
          </a:p>
          <a:p>
            <a:pPr defTabSz="182563"/>
            <a:r>
              <a:rPr lang="en-US" altLang="ko-KR" sz="1400"/>
              <a:t>        });</a:t>
            </a:r>
          </a:p>
          <a:p>
            <a:pPr defTabSz="182563"/>
            <a:endParaRPr lang="en-US" altLang="ko-KR" sz="1400"/>
          </a:p>
          <a:p>
            <a:pPr defTabSz="182563"/>
            <a:r>
              <a:rPr lang="en-US" altLang="ko-KR" sz="1400"/>
              <a:t>        // </a:t>
            </a:r>
            <a:r>
              <a:rPr lang="ko-KR" altLang="en-US" sz="1400"/>
              <a:t>버튼을 클릭하면 날짜</a:t>
            </a:r>
            <a:r>
              <a:rPr lang="en-US" altLang="ko-KR" sz="1400"/>
              <a:t>,</a:t>
            </a:r>
            <a:r>
              <a:rPr lang="ko-KR" altLang="en-US" sz="1400"/>
              <a:t>시간을 가져온다</a:t>
            </a:r>
            <a:r>
              <a:rPr lang="en-US" altLang="ko-KR" sz="1400"/>
              <a:t>.</a:t>
            </a:r>
          </a:p>
          <a:p>
            <a:pPr defTabSz="182563"/>
            <a:r>
              <a:rPr lang="en-US" altLang="ko-KR" sz="1400"/>
              <a:t>        btnEnd.setOnClickListener(new View.OnClickListener() {</a:t>
            </a:r>
          </a:p>
          <a:p>
            <a:pPr defTabSz="182563"/>
            <a:r>
              <a:rPr lang="en-US" altLang="ko-KR" sz="1400"/>
              <a:t>            public void onClick(View v) {</a:t>
            </a:r>
          </a:p>
          <a:p>
            <a:pPr defTabSz="182563"/>
            <a:r>
              <a:rPr lang="en-US" altLang="ko-KR" sz="1400"/>
              <a:t>                chrono.stop();</a:t>
            </a:r>
          </a:p>
          <a:p>
            <a:pPr defTabSz="182563"/>
            <a:r>
              <a:rPr lang="en-US" altLang="ko-KR" sz="1400"/>
              <a:t>                chrono.setTextColor(Color.BLUE);</a:t>
            </a:r>
          </a:p>
          <a:p>
            <a:pPr defTabSz="182563"/>
            <a:r>
              <a:rPr lang="en-US" altLang="ko-KR" sz="1400"/>
              <a:t>            }</a:t>
            </a:r>
          </a:p>
          <a:p>
            <a:pPr defTabSz="182563"/>
            <a:r>
              <a:rPr lang="en-US" altLang="ko-KR" sz="1400"/>
              <a:t>        });</a:t>
            </a:r>
          </a:p>
          <a:p>
            <a:pPr defTabSz="182563"/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5166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861850"/>
            <a:ext cx="8524875" cy="1164058"/>
          </a:xfrm>
        </p:spPr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코드 작성 및 수정</a:t>
            </a:r>
            <a:endParaRPr lang="en-US" altLang="ko-KR" dirty="0"/>
          </a:p>
          <a:p>
            <a:pPr lvl="1"/>
            <a:r>
              <a:rPr lang="en-US" altLang="ko-KR" dirty="0" smtClean="0"/>
              <a:t>(6</a:t>
            </a:r>
            <a:r>
              <a:rPr lang="en-US" altLang="ko-KR"/>
              <a:t>) </a:t>
            </a:r>
            <a:r>
              <a:rPr lang="en-US" altLang="ko-KR" smtClean="0"/>
              <a:t>[</a:t>
            </a:r>
            <a:r>
              <a:rPr lang="en-US" altLang="ko-KR" dirty="0" err="1"/>
              <a:t>btnEnd</a:t>
            </a:r>
            <a:r>
              <a:rPr lang="ko-KR" altLang="en-US" dirty="0"/>
              <a:t>의 </a:t>
            </a:r>
            <a:r>
              <a:rPr lang="en-US" altLang="ko-KR" dirty="0" err="1"/>
              <a:t>onClick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안</a:t>
            </a:r>
            <a:r>
              <a:rPr lang="en-US" altLang="ko-KR" dirty="0"/>
              <a:t>]</a:t>
            </a:r>
            <a:r>
              <a:rPr lang="ko-KR" altLang="en-US" dirty="0"/>
              <a:t>에 다음 예제를 </a:t>
            </a:r>
            <a:r>
              <a:rPr lang="ko-KR" altLang="en-US" dirty="0" smtClean="0"/>
              <a:t>코딩</a:t>
            </a:r>
            <a:endParaRPr lang="en-US" altLang="ko-KR" dirty="0" smtClean="0"/>
          </a:p>
          <a:p>
            <a:pPr lvl="2"/>
            <a:r>
              <a:rPr lang="ko-KR" altLang="en-US" smtClean="0"/>
              <a:t>캘린더뷰에서 </a:t>
            </a:r>
            <a:r>
              <a:rPr lang="ko-KR" altLang="en-US" dirty="0"/>
              <a:t>설정한 연</a:t>
            </a:r>
            <a:r>
              <a:rPr lang="en-US" altLang="ko-KR" dirty="0"/>
              <a:t>, 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일과 </a:t>
            </a:r>
            <a:r>
              <a:rPr lang="ko-KR" altLang="en-US" dirty="0" err="1"/>
              <a:t>타임피커에서</a:t>
            </a:r>
            <a:r>
              <a:rPr lang="ko-KR" altLang="en-US" dirty="0"/>
              <a:t> 설정한 시</a:t>
            </a:r>
            <a:r>
              <a:rPr lang="en-US" altLang="ko-KR" dirty="0"/>
              <a:t>, </a:t>
            </a:r>
            <a:r>
              <a:rPr lang="ko-KR" altLang="en-US"/>
              <a:t>분이 </a:t>
            </a:r>
            <a:r>
              <a:rPr lang="ko-KR" altLang="en-US" smtClean="0"/>
              <a:t>텍스트뷰에 </a:t>
            </a:r>
            <a:r>
              <a:rPr lang="ko-KR" altLang="en-US" dirty="0" smtClean="0"/>
              <a:t>채워짐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3546" y="1981256"/>
            <a:ext cx="8488349" cy="46166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defTabSz="182563"/>
            <a:r>
              <a:rPr lang="ko-KR" altLang="en-US" sz="1400"/>
              <a:t> </a:t>
            </a:r>
            <a:r>
              <a:rPr lang="ko-KR" altLang="en-US" sz="1400" smtClean="0"/>
              <a:t>      </a:t>
            </a:r>
            <a:r>
              <a:rPr lang="en-US" altLang="ko-KR" sz="1400" smtClean="0"/>
              <a:t>// </a:t>
            </a:r>
            <a:r>
              <a:rPr lang="ko-KR" altLang="en-US" sz="1400"/>
              <a:t>버튼을 클릭하면 날짜</a:t>
            </a:r>
            <a:r>
              <a:rPr lang="en-US" altLang="ko-KR" sz="1400"/>
              <a:t>,</a:t>
            </a:r>
            <a:r>
              <a:rPr lang="ko-KR" altLang="en-US" sz="1400"/>
              <a:t>시간을 가져온다</a:t>
            </a:r>
            <a:r>
              <a:rPr lang="en-US" altLang="ko-KR" sz="1400"/>
              <a:t>.</a:t>
            </a:r>
          </a:p>
          <a:p>
            <a:pPr defTabSz="182563"/>
            <a:r>
              <a:rPr lang="en-US" altLang="ko-KR" sz="1400"/>
              <a:t>        btnEnd.setOnClickListener(new View.OnClickListener() {</a:t>
            </a:r>
          </a:p>
          <a:p>
            <a:pPr defTabSz="182563"/>
            <a:r>
              <a:rPr lang="en-US" altLang="ko-KR" sz="1400"/>
              <a:t>            public void onClick(View v) {</a:t>
            </a:r>
          </a:p>
          <a:p>
            <a:pPr defTabSz="182563"/>
            <a:r>
              <a:rPr lang="en-US" altLang="ko-KR" sz="1400"/>
              <a:t>                chrono.stop();</a:t>
            </a:r>
          </a:p>
          <a:p>
            <a:pPr defTabSz="182563"/>
            <a:r>
              <a:rPr lang="en-US" altLang="ko-KR" sz="1400"/>
              <a:t>                chrono.setTextColor(Color.BLUE);</a:t>
            </a:r>
          </a:p>
          <a:p>
            <a:pPr defTabSz="182563"/>
            <a:endParaRPr lang="en-US" altLang="ko-KR" sz="1400"/>
          </a:p>
          <a:p>
            <a:pPr defTabSz="182563"/>
            <a:r>
              <a:rPr lang="en-US" altLang="ko-KR" sz="1400"/>
              <a:t>                tvYear.setText(Integer.toString(selectYear));</a:t>
            </a:r>
          </a:p>
          <a:p>
            <a:pPr defTabSz="182563"/>
            <a:r>
              <a:rPr lang="en-US" altLang="ko-KR" sz="1400"/>
              <a:t>                tvMonth.setText(Integer.toString(selectMonth));</a:t>
            </a:r>
          </a:p>
          <a:p>
            <a:pPr defTabSz="182563"/>
            <a:r>
              <a:rPr lang="en-US" altLang="ko-KR" sz="1400"/>
              <a:t>                tvDay.setText(Integer.toString(selectDay));</a:t>
            </a:r>
          </a:p>
          <a:p>
            <a:pPr defTabSz="182563"/>
            <a:r>
              <a:rPr lang="en-US" altLang="ko-KR" sz="1400"/>
              <a:t>                tvHour.setText(Integer.toString(tPicker.getCurrentHour()));</a:t>
            </a:r>
          </a:p>
          <a:p>
            <a:pPr defTabSz="182563"/>
            <a:r>
              <a:rPr lang="en-US" altLang="ko-KR" sz="1400"/>
              <a:t>                tvMinute.setText(Integer.toString(tPicker.getCurrentMinute()));</a:t>
            </a:r>
          </a:p>
          <a:p>
            <a:pPr defTabSz="182563"/>
            <a:r>
              <a:rPr lang="en-US" altLang="ko-KR" sz="1400"/>
              <a:t>            }</a:t>
            </a:r>
          </a:p>
          <a:p>
            <a:pPr defTabSz="182563"/>
            <a:r>
              <a:rPr lang="en-US" altLang="ko-KR" sz="1400"/>
              <a:t>        </a:t>
            </a:r>
            <a:r>
              <a:rPr lang="en-US" altLang="ko-KR" sz="1400" smtClean="0"/>
              <a:t>});</a:t>
            </a:r>
            <a:endParaRPr lang="en-US" altLang="ko-KR" sz="1400"/>
          </a:p>
          <a:p>
            <a:pPr defTabSz="182563"/>
            <a:r>
              <a:rPr lang="en-US" altLang="ko-KR" sz="1400"/>
              <a:t>        calView.setOnDateChangeListener(new CalendarView.OnDateChangeListener() {</a:t>
            </a:r>
          </a:p>
          <a:p>
            <a:pPr defTabSz="182563"/>
            <a:r>
              <a:rPr lang="en-US" altLang="ko-KR" sz="1400"/>
              <a:t>            @Override</a:t>
            </a:r>
          </a:p>
          <a:p>
            <a:pPr defTabSz="182563"/>
            <a:r>
              <a:rPr lang="en-US" altLang="ko-KR" sz="1400"/>
              <a:t>            public void onSelectedDayChange(CalendarView view, int year, int month, int dayOfMonth) {</a:t>
            </a:r>
          </a:p>
          <a:p>
            <a:pPr defTabSz="182563"/>
            <a:r>
              <a:rPr lang="en-US" altLang="ko-KR" sz="1400"/>
              <a:t>                selectYear =  year;</a:t>
            </a:r>
          </a:p>
          <a:p>
            <a:pPr defTabSz="182563"/>
            <a:r>
              <a:rPr lang="en-US" altLang="ko-KR" sz="1400"/>
              <a:t>                selectMonth = month + 1;</a:t>
            </a:r>
          </a:p>
          <a:p>
            <a:pPr defTabSz="182563"/>
            <a:r>
              <a:rPr lang="en-US" altLang="ko-KR" sz="1400"/>
              <a:t>                selectDay = dayOfMonth;</a:t>
            </a:r>
          </a:p>
          <a:p>
            <a:pPr defTabSz="182563"/>
            <a:r>
              <a:rPr lang="en-US" altLang="ko-KR" sz="1400"/>
              <a:t>            }</a:t>
            </a:r>
          </a:p>
          <a:p>
            <a:pPr defTabSz="182563"/>
            <a:r>
              <a:rPr lang="en-US" altLang="ko-KR" sz="1400"/>
              <a:t>        });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36929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ko-KR" altLang="en-US" sz="2400" b="1" dirty="0" smtClean="0"/>
              <a:t>고급 </a:t>
            </a:r>
            <a:r>
              <a:rPr lang="ko-KR" altLang="en-US" sz="2400" b="1" dirty="0" err="1"/>
              <a:t>위젯을</a:t>
            </a:r>
            <a:r>
              <a:rPr lang="ko-KR" altLang="en-US" sz="2400" b="1" dirty="0"/>
              <a:t> 다루는 방법을 익힌다</a:t>
            </a:r>
            <a:r>
              <a:rPr lang="en-US" altLang="ko-KR" sz="24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err="1"/>
              <a:t>뷰</a:t>
            </a:r>
            <a:r>
              <a:rPr lang="ko-KR" altLang="en-US" sz="2400" b="1" dirty="0"/>
              <a:t> 컨테이너와 그 </a:t>
            </a:r>
            <a:r>
              <a:rPr lang="ko-KR" altLang="en-US" sz="2400" b="1" dirty="0" err="1"/>
              <a:t>응용법을</a:t>
            </a:r>
            <a:r>
              <a:rPr lang="ko-KR" altLang="en-US" sz="2400" b="1" dirty="0"/>
              <a:t> 이해한다</a:t>
            </a:r>
            <a:r>
              <a:rPr lang="en-US" altLang="ko-KR" sz="2400" b="1" dirty="0"/>
              <a:t>.</a:t>
            </a:r>
          </a:p>
          <a:p>
            <a:pPr>
              <a:buFont typeface="Arial" charset="0"/>
              <a:buChar char="•"/>
            </a:pPr>
            <a:r>
              <a:rPr lang="ko-KR" altLang="en-US" sz="2400" b="1" dirty="0" err="1"/>
              <a:t>매니페스트</a:t>
            </a:r>
            <a:r>
              <a:rPr lang="ko-KR" altLang="en-US" sz="2400" b="1" dirty="0"/>
              <a:t> 파일 설정법을 익힌다</a:t>
            </a:r>
            <a:r>
              <a:rPr lang="en-US" altLang="ko-KR" sz="2400" b="1" dirty="0"/>
              <a:t>.</a:t>
            </a:r>
          </a:p>
          <a:p>
            <a:pPr>
              <a:buFont typeface="Arial" charset="0"/>
              <a:buChar char="•"/>
            </a:pPr>
            <a:endParaRPr lang="en-US" altLang="ko-KR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pic>
        <p:nvPicPr>
          <p:cNvPr id="4" name="Picture 1" descr="스크린샷 2019-02-04 오후 3.15.5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50" y="1134014"/>
            <a:ext cx="8581098" cy="500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dirty="0" smtClean="0"/>
              <a:t>기타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자동완성텍스트뷰와</a:t>
            </a:r>
            <a:r>
              <a:rPr lang="ko-KR" altLang="en-US" dirty="0"/>
              <a:t> </a:t>
            </a:r>
            <a:r>
              <a:rPr lang="ko-KR" altLang="en-US" dirty="0" err="1"/>
              <a:t>멀티자동완성텍스트뷰</a:t>
            </a:r>
            <a:endParaRPr lang="ko-KR" altLang="en-US" dirty="0"/>
          </a:p>
          <a:p>
            <a:pPr lvl="1"/>
            <a:r>
              <a:rPr lang="ko-KR" altLang="en-US" dirty="0"/>
              <a:t>사용자가 단어의 일부만 입력해도 </a:t>
            </a:r>
            <a:r>
              <a:rPr lang="ko-KR" altLang="en-US" dirty="0" err="1"/>
              <a:t>자동완성됨</a:t>
            </a:r>
            <a:endParaRPr lang="ko-KR" altLang="en-US" dirty="0"/>
          </a:p>
          <a:p>
            <a:pPr lvl="1"/>
            <a:r>
              <a:rPr lang="ko-KR" altLang="en-US" dirty="0" err="1"/>
              <a:t>자동완성텍스트뷰는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멀티자동완성텍스트뷰는</a:t>
            </a:r>
            <a:r>
              <a:rPr lang="ko-KR" altLang="en-US" dirty="0"/>
              <a:t> 쉼표로 구분하여 자동완성</a:t>
            </a:r>
          </a:p>
          <a:p>
            <a:endParaRPr lang="ko-KR" altLang="en-US" dirty="0"/>
          </a:p>
        </p:txBody>
      </p:sp>
      <p:pic>
        <p:nvPicPr>
          <p:cNvPr id="4" name="Picture 1" descr="스크린샷 2019-02-04 오후 3.16.3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74" y="2373237"/>
            <a:ext cx="7163445" cy="187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dirty="0" smtClean="0"/>
              <a:t>기타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pic>
        <p:nvPicPr>
          <p:cNvPr id="5" name="Picture 2" descr="스크린샷 2019-02-04 오후 3.17.0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67" y="1013245"/>
            <a:ext cx="8026917" cy="431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0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dirty="0" smtClean="0"/>
              <a:t>기타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pic>
        <p:nvPicPr>
          <p:cNvPr id="4" name="Picture 2" descr="스크린샷 2019-02-04 오후 3.18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82" y="1025296"/>
            <a:ext cx="7696644" cy="5393792"/>
          </a:xfrm>
          <a:prstGeom prst="rect">
            <a:avLst/>
          </a:prstGeom>
        </p:spPr>
      </p:pic>
      <p:pic>
        <p:nvPicPr>
          <p:cNvPr id="5" name="Picture 4" descr="스크린샷 2019-02-04 오후 3.18.3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032" y="473567"/>
            <a:ext cx="2420116" cy="181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1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dirty="0" smtClean="0"/>
              <a:t>기타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lr>
                <a:srgbClr val="FF0000"/>
              </a:buClr>
              <a:buSzTx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프로그레스바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시크바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래이팅바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630237" lvl="2" indent="-342900">
              <a:buClr>
                <a:srgbClr val="FF0000"/>
              </a:buClr>
            </a:pP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30237" lvl="2" indent="-342900">
              <a:buClr>
                <a:srgbClr val="FF0000"/>
              </a:buClr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marL="630237" lvl="2" indent="-342900">
              <a:buClr>
                <a:srgbClr val="FF0000"/>
              </a:buClr>
            </a:pPr>
            <a:endParaRPr lang="en-US" altLang="ko-KR" sz="20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630237" lvl="2" indent="-342900">
              <a:buClr>
                <a:srgbClr val="FF0000"/>
              </a:buClr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pPr marL="630237" lvl="2" indent="-342900">
              <a:buClr>
                <a:srgbClr val="FF0000"/>
              </a:buClr>
            </a:pPr>
            <a:endParaRPr lang="en-US" altLang="ko-KR" sz="2000" b="1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dirty="0"/>
          </a:p>
        </p:txBody>
      </p:sp>
      <p:pic>
        <p:nvPicPr>
          <p:cNvPr id="4" name="Picture 4" descr="스크린샷 2019-02-04 오후 3.19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2" y="1573763"/>
            <a:ext cx="6701900" cy="171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1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dirty="0" smtClean="0"/>
              <a:t>기타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lr>
                <a:srgbClr val="FF0000"/>
              </a:buClr>
              <a:buSzTx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프로그레스바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시크바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래이팅바</a:t>
            </a:r>
            <a:endParaRPr lang="en-US" altLang="ko-KR" sz="2400" b="1" dirty="0">
              <a:latin typeface="맑은 고딕" pitchFamily="50" charset="-127"/>
              <a:ea typeface="맑은 고딕" pitchFamily="50" charset="-127"/>
            </a:endParaRP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r>
              <a:rPr lang="ko-KR" altLang="en-US" b="1" dirty="0" err="1" smtClean="0"/>
              <a:t>프로그레스바</a:t>
            </a:r>
            <a:r>
              <a:rPr lang="en-US" altLang="ko-KR" b="1" dirty="0"/>
              <a:t>(</a:t>
            </a:r>
            <a:r>
              <a:rPr lang="en-US" altLang="ko-KR" b="1" dirty="0" err="1"/>
              <a:t>ProgressBar</a:t>
            </a:r>
            <a:r>
              <a:rPr lang="en-US" altLang="ko-KR" b="1" dirty="0"/>
              <a:t>) </a:t>
            </a:r>
            <a:r>
              <a:rPr lang="en-US" altLang="ko-KR" dirty="0"/>
              <a:t>: </a:t>
            </a:r>
            <a:r>
              <a:rPr lang="ko-KR" altLang="en-US" dirty="0"/>
              <a:t>작업의 진행 상황을 바</a:t>
            </a:r>
            <a:r>
              <a:rPr lang="en-US" altLang="ko-KR" dirty="0"/>
              <a:t>(Bar)</a:t>
            </a:r>
            <a:r>
              <a:rPr lang="ko-KR" altLang="en-US" dirty="0"/>
              <a:t>나 원 형태로 제공</a:t>
            </a:r>
          </a:p>
          <a:p>
            <a:pPr lvl="1"/>
            <a:r>
              <a:rPr lang="ko-KR" altLang="en-US" b="1" dirty="0" err="1"/>
              <a:t>시크바</a:t>
            </a:r>
            <a:r>
              <a:rPr lang="en-US" altLang="ko-KR" b="1" dirty="0"/>
              <a:t>(</a:t>
            </a:r>
            <a:r>
              <a:rPr lang="en-US" altLang="ko-KR" b="1" dirty="0" err="1"/>
              <a:t>SeekBar</a:t>
            </a:r>
            <a:r>
              <a:rPr lang="en-US" altLang="ko-KR" b="1" dirty="0"/>
              <a:t>) </a:t>
            </a:r>
            <a:r>
              <a:rPr lang="en-US" altLang="ko-KR" dirty="0"/>
              <a:t>: </a:t>
            </a:r>
            <a:r>
              <a:rPr lang="ko-KR" altLang="en-US" dirty="0" err="1"/>
              <a:t>프로그레스바와</a:t>
            </a:r>
            <a:r>
              <a:rPr lang="ko-KR" altLang="en-US" dirty="0"/>
              <a:t> 대부분 </a:t>
            </a:r>
            <a:r>
              <a:rPr lang="ko-KR" altLang="en-US" dirty="0" err="1"/>
              <a:t>비슷</a:t>
            </a:r>
            <a:r>
              <a:rPr lang="en-US" altLang="ko-KR" dirty="0"/>
              <a:t>, </a:t>
            </a:r>
            <a:r>
              <a:rPr lang="ko-KR" altLang="en-US" dirty="0"/>
              <a:t>사용자 터치로 </a:t>
            </a:r>
            <a:r>
              <a:rPr lang="ko-KR" altLang="en-US" dirty="0" smtClean="0"/>
              <a:t>임의 </a:t>
            </a:r>
            <a:r>
              <a:rPr lang="ko-KR" altLang="en-US" dirty="0"/>
              <a:t>조절 가능</a:t>
            </a:r>
          </a:p>
          <a:p>
            <a:pPr lvl="1"/>
            <a:r>
              <a:rPr lang="ko-KR" altLang="en-US" b="1" dirty="0" err="1"/>
              <a:t>래이팅바</a:t>
            </a:r>
            <a:r>
              <a:rPr lang="en-US" altLang="ko-KR" b="1" dirty="0"/>
              <a:t>(</a:t>
            </a:r>
            <a:r>
              <a:rPr lang="en-US" altLang="ko-KR" b="1" dirty="0" err="1"/>
              <a:t>RatingBar</a:t>
            </a:r>
            <a:r>
              <a:rPr lang="en-US" altLang="ko-KR" b="1" dirty="0"/>
              <a:t>) </a:t>
            </a:r>
            <a:r>
              <a:rPr lang="en-US" altLang="ko-KR" dirty="0"/>
              <a:t>: </a:t>
            </a:r>
            <a:r>
              <a:rPr lang="ko-KR" altLang="en-US" dirty="0"/>
              <a:t>진행 상황을 별 모양으로 표시</a:t>
            </a:r>
          </a:p>
          <a:p>
            <a:endParaRPr lang="ko-KR" altLang="en-US" dirty="0"/>
          </a:p>
        </p:txBody>
      </p:sp>
      <p:pic>
        <p:nvPicPr>
          <p:cNvPr id="4" name="Picture 4" descr="스크린샷 2019-02-04 오후 3.19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2" y="1573763"/>
            <a:ext cx="6701900" cy="1717751"/>
          </a:xfrm>
          <a:prstGeom prst="rect">
            <a:avLst/>
          </a:prstGeom>
        </p:spPr>
      </p:pic>
      <p:pic>
        <p:nvPicPr>
          <p:cNvPr id="5" name="Picture 5" descr="스크린샷 2019-02-04 오후 3.19.3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"/>
          <a:stretch/>
        </p:blipFill>
        <p:spPr>
          <a:xfrm>
            <a:off x="6167887" y="4192945"/>
            <a:ext cx="2855675" cy="213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1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</a:t>
            </a:r>
            <a:r>
              <a:rPr lang="ko-KR" altLang="en-US" dirty="0" smtClean="0"/>
              <a:t>기타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pic>
        <p:nvPicPr>
          <p:cNvPr id="4" name="Picture 2" descr="스크린샷 2019-02-04 오후 3.20.1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75" y="1004618"/>
            <a:ext cx="7907603" cy="431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1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간단한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스크롤뷰</a:t>
            </a:r>
            <a:r>
              <a:rPr lang="en-US" altLang="ko-KR" dirty="0"/>
              <a:t>(</a:t>
            </a:r>
            <a:r>
              <a:rPr lang="en-US" altLang="ko-KR" dirty="0" err="1"/>
              <a:t>ScrollView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smtClean="0"/>
              <a:t>수직</a:t>
            </a:r>
            <a:r>
              <a:rPr lang="en-US" altLang="ko-KR" dirty="0"/>
              <a:t>(</a:t>
            </a:r>
            <a:r>
              <a:rPr lang="ko-KR" altLang="en-US" dirty="0"/>
              <a:t>위아래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err="1"/>
              <a:t>스크롤하는</a:t>
            </a:r>
            <a:r>
              <a:rPr lang="ko-KR" altLang="en-US" dirty="0"/>
              <a:t> 기능</a:t>
            </a:r>
          </a:p>
          <a:p>
            <a:pPr lvl="1"/>
            <a:r>
              <a:rPr lang="ko-KR" altLang="en-US" dirty="0"/>
              <a:t>수평</a:t>
            </a:r>
            <a:r>
              <a:rPr lang="en-US" altLang="ko-KR" dirty="0"/>
              <a:t>(</a:t>
            </a:r>
            <a:r>
              <a:rPr lang="ko-KR" altLang="en-US" dirty="0"/>
              <a:t>좌우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err="1"/>
              <a:t>스크롤하는</a:t>
            </a:r>
            <a:r>
              <a:rPr lang="ko-KR" altLang="en-US" dirty="0"/>
              <a:t> </a:t>
            </a:r>
            <a:r>
              <a:rPr lang="ko-KR" altLang="en-US" dirty="0" err="1"/>
              <a:t>수평스크롤뷰</a:t>
            </a:r>
            <a:r>
              <a:rPr lang="en-US" altLang="ko-KR" dirty="0"/>
              <a:t>(</a:t>
            </a:r>
            <a:r>
              <a:rPr lang="en-US" altLang="ko-KR" dirty="0" err="1"/>
              <a:t>HorizontalScrollView</a:t>
            </a:r>
            <a:r>
              <a:rPr lang="en-US" altLang="ko-KR" dirty="0"/>
              <a:t>)</a:t>
            </a:r>
            <a:r>
              <a:rPr lang="ko-KR" altLang="en-US" dirty="0"/>
              <a:t>는 따로 있음</a:t>
            </a:r>
          </a:p>
          <a:p>
            <a:pPr lvl="1"/>
            <a:r>
              <a:rPr lang="ko-KR" altLang="en-US" dirty="0" smtClean="0"/>
              <a:t>주의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err="1"/>
              <a:t>스크롤뷰에는</a:t>
            </a:r>
            <a:r>
              <a:rPr lang="ko-KR" altLang="en-US" dirty="0"/>
              <a:t> 단 하나의 </a:t>
            </a:r>
            <a:r>
              <a:rPr lang="ko-KR" altLang="en-US" dirty="0" err="1"/>
              <a:t>위젯만</a:t>
            </a:r>
            <a:r>
              <a:rPr lang="ko-KR" altLang="en-US" dirty="0"/>
              <a:t> 넣을 수 있음</a:t>
            </a:r>
          </a:p>
          <a:p>
            <a:endParaRPr lang="ko-KR" altLang="en-US" dirty="0"/>
          </a:p>
        </p:txBody>
      </p:sp>
      <p:pic>
        <p:nvPicPr>
          <p:cNvPr id="4" name="Picture 1" descr="스크린샷 2019-02-04 오후 3.21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32" y="2723625"/>
            <a:ext cx="7288633" cy="179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간단한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pic>
        <p:nvPicPr>
          <p:cNvPr id="4" name="Picture 2" descr="스크린샷 2019-02-04 오후 3.21.4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33" y="1039123"/>
            <a:ext cx="6880719" cy="501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1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간단한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슬라이딩드로어</a:t>
            </a:r>
            <a:r>
              <a:rPr lang="en-US" altLang="ko-KR" dirty="0"/>
              <a:t>(</a:t>
            </a:r>
            <a:r>
              <a:rPr lang="en-US" altLang="ko-KR" dirty="0" err="1"/>
              <a:t>SlidingDrawer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 err="1"/>
              <a:t>위젯들을</a:t>
            </a:r>
            <a:r>
              <a:rPr lang="ko-KR" altLang="en-US" dirty="0"/>
              <a:t> 서랍처럼 열어서 보여주거나 닫아서 감춤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4" descr="스크린샷 2019-02-04 오후 3.22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47" y="1969322"/>
            <a:ext cx="6850063" cy="131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3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22123" y="986154"/>
            <a:ext cx="8524875" cy="5213478"/>
          </a:xfrm>
        </p:spPr>
        <p:txBody>
          <a:bodyPr/>
          <a:lstStyle/>
          <a:p>
            <a:r>
              <a:rPr lang="en-US" altLang="ko-KR" sz="2400" b="1" dirty="0" smtClean="0">
                <a:latin typeface="+mn-ea"/>
                <a:ea typeface="+mn-ea"/>
              </a:rPr>
              <a:t>01 </a:t>
            </a:r>
            <a:r>
              <a:rPr lang="ko-KR" altLang="en-US" sz="2400" b="1" smtClean="0">
                <a:latin typeface="+mn-ea"/>
                <a:ea typeface="+mn-ea"/>
              </a:rPr>
              <a:t>고급 </a:t>
            </a:r>
            <a:r>
              <a:rPr lang="ko-KR" altLang="en-US" sz="2400" b="1" smtClean="0">
                <a:latin typeface="+mn-ea"/>
                <a:ea typeface="+mn-ea"/>
              </a:rPr>
              <a:t>위젯</a:t>
            </a:r>
            <a:endParaRPr lang="en-US" altLang="ko-KR" sz="2400" b="1" smtClean="0">
              <a:latin typeface="+mn-ea"/>
              <a:ea typeface="+mn-ea"/>
            </a:endParaRPr>
          </a:p>
          <a:p>
            <a:pPr lvl="1"/>
            <a:r>
              <a:rPr lang="ko-KR" altLang="en-US" sz="2000" b="1" smtClean="0">
                <a:latin typeface="+mn-ea"/>
                <a:ea typeface="+mn-ea"/>
              </a:rPr>
              <a:t>날짜 시간 관련 위젯</a:t>
            </a:r>
            <a:endParaRPr lang="en-US" altLang="ko-KR" sz="2000" b="1" smtClean="0">
              <a:latin typeface="+mn-ea"/>
              <a:ea typeface="+mn-ea"/>
            </a:endParaRPr>
          </a:p>
          <a:p>
            <a:pPr lvl="1"/>
            <a:r>
              <a:rPr lang="ko-KR" altLang="en-US" sz="2000" b="1" smtClean="0">
                <a:latin typeface="+mn-ea"/>
                <a:ea typeface="+mn-ea"/>
              </a:rPr>
              <a:t>자동완성  텍스트뷰와 멀티자동완성 텍스트 뷰</a:t>
            </a:r>
            <a:endParaRPr lang="en-US" altLang="ko-KR" sz="2000" b="1" smtClean="0">
              <a:latin typeface="+mn-ea"/>
              <a:ea typeface="+mn-ea"/>
            </a:endParaRPr>
          </a:p>
          <a:p>
            <a:pPr lvl="1"/>
            <a:r>
              <a:rPr lang="ko-KR" altLang="en-US" sz="2000" b="1" smtClean="0">
                <a:latin typeface="+mn-ea"/>
                <a:ea typeface="+mn-ea"/>
              </a:rPr>
              <a:t>프로그래스바</a:t>
            </a:r>
            <a:r>
              <a:rPr lang="en-US" altLang="ko-KR" sz="2000" b="1" smtClean="0">
                <a:latin typeface="+mn-ea"/>
                <a:ea typeface="+mn-ea"/>
              </a:rPr>
              <a:t>, </a:t>
            </a:r>
            <a:r>
              <a:rPr lang="ko-KR" altLang="en-US" sz="2000" b="1" smtClean="0">
                <a:latin typeface="+mn-ea"/>
                <a:ea typeface="+mn-ea"/>
              </a:rPr>
              <a:t>시크바</a:t>
            </a:r>
            <a:r>
              <a:rPr lang="en-US" altLang="ko-KR" sz="2000" b="1" smtClean="0">
                <a:latin typeface="+mn-ea"/>
                <a:ea typeface="+mn-ea"/>
              </a:rPr>
              <a:t>, </a:t>
            </a:r>
            <a:r>
              <a:rPr lang="ko-KR" altLang="en-US" sz="2000" b="1" smtClean="0">
                <a:latin typeface="+mn-ea"/>
                <a:ea typeface="+mn-ea"/>
              </a:rPr>
              <a:t>레이팅바</a:t>
            </a:r>
            <a:endParaRPr lang="en-US" altLang="ko-KR" sz="2000" b="1" smtClean="0">
              <a:latin typeface="+mn-ea"/>
              <a:ea typeface="+mn-ea"/>
            </a:endParaRPr>
          </a:p>
          <a:p>
            <a:pPr lvl="1"/>
            <a:endParaRPr lang="en-US" altLang="ko-KR" sz="2000" b="1" dirty="0" smtClean="0">
              <a:latin typeface="+mn-ea"/>
              <a:ea typeface="+mn-ea"/>
            </a:endParaRPr>
          </a:p>
          <a:p>
            <a:r>
              <a:rPr lang="en-US" altLang="ko-KR" sz="2400" b="1" dirty="0" smtClean="0">
                <a:latin typeface="+mn-ea"/>
                <a:ea typeface="+mn-ea"/>
              </a:rPr>
              <a:t>02 </a:t>
            </a:r>
            <a:r>
              <a:rPr lang="ko-KR" altLang="en-US" sz="2400" b="1" err="1" smtClean="0">
                <a:latin typeface="+mn-ea"/>
                <a:ea typeface="+mn-ea"/>
              </a:rPr>
              <a:t>뷰</a:t>
            </a:r>
            <a:r>
              <a:rPr lang="ko-KR" altLang="en-US" sz="2400" b="1" smtClean="0">
                <a:latin typeface="+mn-ea"/>
                <a:ea typeface="+mn-ea"/>
              </a:rPr>
              <a:t> </a:t>
            </a:r>
            <a:r>
              <a:rPr lang="ko-KR" altLang="en-US" sz="2400" b="1" smtClean="0">
                <a:latin typeface="+mn-ea"/>
                <a:ea typeface="+mn-ea"/>
              </a:rPr>
              <a:t>컨테이너</a:t>
            </a:r>
            <a:endParaRPr lang="en-US" altLang="ko-KR" sz="2400" b="1" smtClean="0">
              <a:latin typeface="+mn-ea"/>
              <a:ea typeface="+mn-ea"/>
            </a:endParaRPr>
          </a:p>
          <a:p>
            <a:pPr lvl="1"/>
            <a:r>
              <a:rPr lang="ko-KR" altLang="en-US" sz="2000" b="1" smtClean="0">
                <a:latin typeface="+mn-ea"/>
                <a:ea typeface="+mn-ea"/>
              </a:rPr>
              <a:t>스크롤 뷰</a:t>
            </a:r>
            <a:endParaRPr lang="en-US" altLang="ko-KR" sz="2000" b="1" smtClean="0">
              <a:latin typeface="+mn-ea"/>
              <a:ea typeface="+mn-ea"/>
            </a:endParaRPr>
          </a:p>
          <a:p>
            <a:pPr lvl="1"/>
            <a:r>
              <a:rPr lang="ko-KR" altLang="en-US" sz="2000" b="1" smtClean="0">
                <a:latin typeface="+mn-ea"/>
                <a:ea typeface="+mn-ea"/>
              </a:rPr>
              <a:t>스라이딩 드로어</a:t>
            </a:r>
            <a:endParaRPr lang="en-US" altLang="ko-KR" sz="2000" b="1" smtClean="0">
              <a:latin typeface="+mn-ea"/>
              <a:ea typeface="+mn-ea"/>
            </a:endParaRPr>
          </a:p>
          <a:p>
            <a:pPr lvl="1"/>
            <a:r>
              <a:rPr lang="ko-KR" altLang="en-US" sz="2000" b="1" smtClean="0">
                <a:latin typeface="+mn-ea"/>
                <a:ea typeface="+mn-ea"/>
              </a:rPr>
              <a:t>뷰플리퍼</a:t>
            </a:r>
            <a:endParaRPr lang="en-US" altLang="ko-KR" sz="2000" b="1" smtClean="0">
              <a:latin typeface="+mn-ea"/>
              <a:ea typeface="+mn-ea"/>
            </a:endParaRPr>
          </a:p>
          <a:p>
            <a:pPr lvl="1"/>
            <a:r>
              <a:rPr lang="ko-KR" altLang="en-US" sz="2000" b="1" smtClean="0">
                <a:latin typeface="+mn-ea"/>
                <a:ea typeface="+mn-ea"/>
              </a:rPr>
              <a:t>탭호스트</a:t>
            </a:r>
            <a:endParaRPr lang="en-US" altLang="ko-KR" sz="2000" b="1" smtClean="0">
              <a:latin typeface="+mn-ea"/>
              <a:ea typeface="+mn-ea"/>
            </a:endParaRPr>
          </a:p>
          <a:p>
            <a:pPr lvl="1"/>
            <a:r>
              <a:rPr lang="ko-KR" altLang="en-US" sz="2000" b="1" smtClean="0">
                <a:latin typeface="+mn-ea"/>
                <a:ea typeface="+mn-ea"/>
              </a:rPr>
              <a:t>액션바와 프래그먼트</a:t>
            </a:r>
            <a:endParaRPr lang="en-US" altLang="ko-KR" sz="2000" b="1" smtClean="0">
              <a:latin typeface="+mn-ea"/>
              <a:ea typeface="+mn-ea"/>
            </a:endParaRPr>
          </a:p>
          <a:p>
            <a:pPr lvl="1"/>
            <a:r>
              <a:rPr lang="ko-KR" altLang="en-US" sz="2000" b="1" smtClean="0">
                <a:latin typeface="+mn-ea"/>
                <a:ea typeface="+mn-ea"/>
              </a:rPr>
              <a:t>웹뷰</a:t>
            </a:r>
            <a:endParaRPr lang="ko-KR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17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간단한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슬라이딩드로어의</a:t>
            </a:r>
            <a:r>
              <a:rPr lang="ko-KR" altLang="en-US" dirty="0" smtClean="0"/>
              <a:t> 일반적 형태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규칙</a:t>
            </a:r>
            <a:endParaRPr lang="en-US" altLang="ko-KR" dirty="0"/>
          </a:p>
          <a:p>
            <a:pPr lvl="2"/>
            <a:r>
              <a:rPr lang="en-US" altLang="ko-KR" dirty="0"/>
              <a:t>1. </a:t>
            </a:r>
            <a:r>
              <a:rPr lang="ko-KR" altLang="en-US" dirty="0" err="1"/>
              <a:t>슬라이딩드로어의</a:t>
            </a:r>
            <a:r>
              <a:rPr lang="ko-KR" altLang="en-US" dirty="0"/>
              <a:t> </a:t>
            </a:r>
            <a:r>
              <a:rPr lang="en-US" altLang="ko-KR" dirty="0"/>
              <a:t>handle </a:t>
            </a:r>
            <a:r>
              <a:rPr lang="ko-KR" altLang="en-US" dirty="0"/>
              <a:t>이름과 </a:t>
            </a:r>
            <a:r>
              <a:rPr lang="ko-KR" altLang="en-US" dirty="0" err="1"/>
              <a:t>슬라이딩드로어의</a:t>
            </a:r>
            <a:r>
              <a:rPr lang="ko-KR" altLang="en-US" dirty="0"/>
              <a:t> 손잡이 역할을 하는 버튼 </a:t>
            </a:r>
            <a:r>
              <a:rPr lang="en-US" altLang="ko-KR" dirty="0"/>
              <a:t>id</a:t>
            </a:r>
            <a:r>
              <a:rPr lang="ko-KR" altLang="en-US" dirty="0"/>
              <a:t>가 동일해야 함</a:t>
            </a:r>
            <a:endParaRPr lang="en-US" altLang="ko-KR" dirty="0"/>
          </a:p>
          <a:p>
            <a:pPr lvl="2"/>
            <a:r>
              <a:rPr lang="en-US" altLang="ko-KR" dirty="0"/>
              <a:t>2. </a:t>
            </a:r>
            <a:r>
              <a:rPr lang="ko-KR" altLang="en-US" dirty="0" err="1"/>
              <a:t>슬라이딩드로어의</a:t>
            </a:r>
            <a:r>
              <a:rPr lang="ko-KR" altLang="en-US" dirty="0"/>
              <a:t> </a:t>
            </a:r>
            <a:r>
              <a:rPr lang="en-US" altLang="ko-KR" dirty="0"/>
              <a:t>content </a:t>
            </a:r>
            <a:r>
              <a:rPr lang="ko-KR" altLang="en-US" dirty="0"/>
              <a:t>이름과 </a:t>
            </a:r>
            <a:r>
              <a:rPr lang="ko-KR" altLang="en-US" dirty="0" err="1"/>
              <a:t>리니어레이아웃의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가 동일해야 함 </a:t>
            </a:r>
          </a:p>
          <a:p>
            <a:pPr lvl="2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Picture 5" descr="스크린샷 2019-02-04 오후 3.22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60" y="1526776"/>
            <a:ext cx="6865763" cy="201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3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간단한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pic>
        <p:nvPicPr>
          <p:cNvPr id="4" name="Picture 1" descr="스크린샷 2019-02-04 오후 3.23.5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67" y="991675"/>
            <a:ext cx="6104113" cy="521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3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뷰플리퍼</a:t>
            </a:r>
            <a:r>
              <a:rPr lang="en-US" altLang="ko-KR" dirty="0"/>
              <a:t>(</a:t>
            </a:r>
            <a:r>
              <a:rPr lang="en-US" altLang="ko-KR" dirty="0" err="1"/>
              <a:t>ViewFlipper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안에 여러 개의 </a:t>
            </a:r>
            <a:r>
              <a:rPr lang="ko-KR" altLang="en-US" dirty="0" err="1"/>
              <a:t>위젯을</a:t>
            </a:r>
            <a:r>
              <a:rPr lang="ko-KR" altLang="en-US" dirty="0"/>
              <a:t> 배치한 후</a:t>
            </a:r>
            <a:r>
              <a:rPr lang="en-US" altLang="ko-KR" dirty="0"/>
              <a:t>, </a:t>
            </a:r>
            <a:r>
              <a:rPr lang="ko-KR" altLang="en-US" dirty="0"/>
              <a:t>필요에 따라서 화면을 왼쪽과 오른쪽으로 </a:t>
            </a:r>
            <a:r>
              <a:rPr lang="ko-KR" altLang="en-US" dirty="0" smtClean="0"/>
              <a:t>밀어서 </a:t>
            </a:r>
            <a:r>
              <a:rPr lang="ko-KR" altLang="en-US" dirty="0"/>
              <a:t>하나의 </a:t>
            </a:r>
            <a:r>
              <a:rPr lang="ko-KR" altLang="en-US" dirty="0" err="1"/>
              <a:t>위젯씩</a:t>
            </a:r>
            <a:r>
              <a:rPr lang="ko-KR" altLang="en-US" dirty="0"/>
              <a:t> 화면에 보여주는 방식의 </a:t>
            </a:r>
            <a:r>
              <a:rPr lang="ko-KR" altLang="en-US" dirty="0" err="1"/>
              <a:t>뷰</a:t>
            </a:r>
            <a:r>
              <a:rPr lang="ko-KR" altLang="en-US" dirty="0"/>
              <a:t> 컨테이너</a:t>
            </a:r>
          </a:p>
          <a:p>
            <a:endParaRPr lang="ko-KR" altLang="en-US" dirty="0"/>
          </a:p>
          <a:p>
            <a:endParaRPr lang="en-US" altLang="ko-KR" dirty="0" smtClean="0"/>
          </a:p>
          <a:p>
            <a:endParaRPr lang="ko-KR" altLang="en-US" dirty="0"/>
          </a:p>
          <a:p>
            <a:r>
              <a:rPr lang="ko-KR" altLang="en-US" dirty="0" err="1"/>
              <a:t>뷰플리퍼의</a:t>
            </a:r>
            <a:r>
              <a:rPr lang="ko-KR" altLang="en-US" dirty="0"/>
              <a:t> 일반적 형태</a:t>
            </a:r>
          </a:p>
          <a:p>
            <a:endParaRPr lang="ko-KR" altLang="en-US" dirty="0"/>
          </a:p>
        </p:txBody>
      </p:sp>
      <p:pic>
        <p:nvPicPr>
          <p:cNvPr id="4" name="Picture 1" descr="스크린샷 2019-02-04 오후 3.25.4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7" y="2123386"/>
            <a:ext cx="5355469" cy="143705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798237" y="3603006"/>
            <a:ext cx="4198448" cy="2340594"/>
            <a:chOff x="3772358" y="3637512"/>
            <a:chExt cx="4198448" cy="2340594"/>
          </a:xfrm>
        </p:grpSpPr>
        <p:pic>
          <p:nvPicPr>
            <p:cNvPr id="5" name="Picture 4" descr="스크린샷 2019-02-04 오후 3.26.28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34210" b="273"/>
            <a:stretch/>
          </p:blipFill>
          <p:spPr>
            <a:xfrm>
              <a:off x="3772358" y="3640387"/>
              <a:ext cx="3887900" cy="2337719"/>
            </a:xfrm>
            <a:prstGeom prst="rect">
              <a:avLst/>
            </a:prstGeom>
          </p:spPr>
        </p:pic>
        <p:pic>
          <p:nvPicPr>
            <p:cNvPr id="6" name="Picture 4" descr="스크린샷 2019-02-04 오후 3.26.28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18" t="-1" r="-1019" b="273"/>
            <a:stretch/>
          </p:blipFill>
          <p:spPr>
            <a:xfrm>
              <a:off x="7651629" y="3637512"/>
              <a:ext cx="319177" cy="2337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803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pic>
        <p:nvPicPr>
          <p:cNvPr id="8" name="Picture 2" descr="스크린샷 2019-02-04 오후 3.27.1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50" y="861850"/>
            <a:ext cx="5848393" cy="576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4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pic>
        <p:nvPicPr>
          <p:cNvPr id="4" name="Picture 1" descr="스크린샷 2019-02-04 오후 3.28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22" y="918353"/>
            <a:ext cx="7772866" cy="553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0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pic>
        <p:nvPicPr>
          <p:cNvPr id="4" name="Picture 2" descr="스크린샷 2019-02-04 오후 3.28.3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23" y="998803"/>
            <a:ext cx="8397962" cy="377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0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탭호스트</a:t>
            </a:r>
            <a:r>
              <a:rPr lang="en-US" altLang="ko-KR" dirty="0"/>
              <a:t>(</a:t>
            </a:r>
            <a:r>
              <a:rPr lang="en-US" altLang="ko-KR" dirty="0" err="1"/>
              <a:t>TabHost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여러 탭을 두고 각 탭을 클릭할 때마다 해당 화면이 나오도록 설정하는 </a:t>
            </a:r>
            <a:r>
              <a:rPr lang="ko-KR" altLang="en-US" dirty="0" err="1"/>
              <a:t>뷰</a:t>
            </a:r>
            <a:r>
              <a:rPr lang="ko-KR" altLang="en-US" dirty="0"/>
              <a:t> 컨테이너</a:t>
            </a:r>
          </a:p>
          <a:p>
            <a:endParaRPr lang="ko-KR" altLang="en-US" dirty="0"/>
          </a:p>
          <a:p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  <a:p>
            <a:r>
              <a:rPr lang="ko-KR" altLang="en-US" dirty="0"/>
              <a:t>탭 호스트의 구성</a:t>
            </a:r>
          </a:p>
          <a:p>
            <a:endParaRPr lang="ko-KR" altLang="en-US" dirty="0"/>
          </a:p>
        </p:txBody>
      </p:sp>
      <p:pic>
        <p:nvPicPr>
          <p:cNvPr id="4" name="Picture 4" descr="스크린샷 2019-02-04 오후 3.32.0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31" y="2132117"/>
            <a:ext cx="5982519" cy="1425553"/>
          </a:xfrm>
          <a:prstGeom prst="rect">
            <a:avLst/>
          </a:prstGeom>
        </p:spPr>
      </p:pic>
      <p:pic>
        <p:nvPicPr>
          <p:cNvPr id="5" name="Picture 5" descr="스크린샷 2019-02-04 오후 3.32.4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786" y="3610572"/>
            <a:ext cx="6230214" cy="265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0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탭호스트</a:t>
            </a:r>
            <a:r>
              <a:rPr lang="en-US" altLang="ko-KR" dirty="0"/>
              <a:t>(</a:t>
            </a:r>
            <a:r>
              <a:rPr lang="en-US" altLang="ko-KR" dirty="0" err="1"/>
              <a:t>TabHost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탭호스트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탭위젯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프레임레이아웃은 지정된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변경하지 않아야 </a:t>
            </a:r>
            <a:r>
              <a:rPr lang="ko-KR" altLang="en-US" dirty="0" err="1" smtClean="0"/>
              <a:t>안드로이드가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탭호스트의</a:t>
            </a:r>
            <a:r>
              <a:rPr lang="ko-KR" altLang="en-US" dirty="0" smtClean="0"/>
              <a:t> 구성임을 인식함 </a:t>
            </a:r>
            <a:endParaRPr lang="en-US" altLang="ko-KR" dirty="0"/>
          </a:p>
        </p:txBody>
      </p:sp>
      <p:pic>
        <p:nvPicPr>
          <p:cNvPr id="6" name="Picture 2" descr="스크린샷 2019-02-04 오후 3.33.1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44" y="2232847"/>
            <a:ext cx="4928844" cy="311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8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탭호스트</a:t>
            </a:r>
            <a:r>
              <a:rPr lang="en-US" altLang="ko-KR" dirty="0"/>
              <a:t>(</a:t>
            </a:r>
            <a:r>
              <a:rPr lang="en-US" altLang="ko-KR" dirty="0" err="1"/>
              <a:t>TabHost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탭을 생성하고 탭 화면을 연결하기 위한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코드 형식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182562" lvl="1" indent="0">
              <a:buNone/>
            </a:pPr>
            <a:endParaRPr lang="en-US" altLang="ko-KR" dirty="0"/>
          </a:p>
          <a:p>
            <a:pPr lvl="2"/>
            <a:endParaRPr lang="en-US" altLang="ko-KR" b="1" smtClean="0"/>
          </a:p>
          <a:p>
            <a:pPr lvl="2"/>
            <a:r>
              <a:rPr lang="ko-KR" altLang="en-US" b="1" smtClean="0"/>
              <a:t>탭스펙</a:t>
            </a:r>
            <a:r>
              <a:rPr lang="en-US" altLang="ko-KR" b="1" dirty="0" smtClean="0"/>
              <a:t>(</a:t>
            </a:r>
            <a:r>
              <a:rPr lang="en-US" altLang="ko-KR" b="1" dirty="0" err="1" smtClean="0"/>
              <a:t>TabSpec</a:t>
            </a:r>
            <a:r>
              <a:rPr lang="en-US" altLang="ko-KR" b="1" dirty="0" smtClean="0"/>
              <a:t>) :</a:t>
            </a:r>
            <a:r>
              <a:rPr lang="en-US" altLang="ko-KR" dirty="0" smtClean="0"/>
              <a:t> </a:t>
            </a:r>
            <a:r>
              <a:rPr lang="ko-KR" altLang="en-US" dirty="0" smtClean="0"/>
              <a:t>탭을 구성하는 요소들의 집합</a:t>
            </a:r>
            <a:endParaRPr lang="en-US" altLang="ko-KR" dirty="0"/>
          </a:p>
        </p:txBody>
      </p:sp>
      <p:pic>
        <p:nvPicPr>
          <p:cNvPr id="5" name="Picture 5" descr="스크린샷 2019-02-04 오후 3.33.5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06" y="1829599"/>
            <a:ext cx="7753430" cy="185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1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pic>
        <p:nvPicPr>
          <p:cNvPr id="4" name="Picture 1" descr="스크린샷 2019-02-04 오후 3.36.5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30" y="861850"/>
            <a:ext cx="6604307" cy="592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0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6131" y="896224"/>
            <a:ext cx="8524875" cy="4313238"/>
          </a:xfrm>
        </p:spPr>
        <p:txBody>
          <a:bodyPr/>
          <a:lstStyle/>
          <a:p>
            <a:r>
              <a:rPr lang="ko-KR" altLang="en-US" dirty="0"/>
              <a:t>아날로그 시계</a:t>
            </a:r>
            <a:r>
              <a:rPr lang="en-US" altLang="ko-KR" dirty="0"/>
              <a:t>, </a:t>
            </a:r>
            <a:r>
              <a:rPr lang="ko-KR" altLang="en-US" dirty="0"/>
              <a:t>디지털 시계</a:t>
            </a:r>
          </a:p>
          <a:p>
            <a:endParaRPr lang="ko-KR" altLang="en-US" dirty="0"/>
          </a:p>
        </p:txBody>
      </p:sp>
      <p:pic>
        <p:nvPicPr>
          <p:cNvPr id="4" name="Picture 2" descr="스크린샷 2019-02-04 오후 2.59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34" y="1166046"/>
            <a:ext cx="6904222" cy="170077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70534" y="2866821"/>
            <a:ext cx="7366240" cy="3250923"/>
            <a:chOff x="535520" y="2107780"/>
            <a:chExt cx="8338808" cy="3680143"/>
          </a:xfrm>
        </p:grpSpPr>
        <p:pic>
          <p:nvPicPr>
            <p:cNvPr id="5" name="Picture 1" descr="스크린샷 2019-02-04 오후 3.00.1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520" y="2107780"/>
              <a:ext cx="8338808" cy="1554505"/>
            </a:xfrm>
            <a:prstGeom prst="rect">
              <a:avLst/>
            </a:prstGeom>
          </p:spPr>
        </p:pic>
        <p:pic>
          <p:nvPicPr>
            <p:cNvPr id="6" name="Picture 6" descr="스크린샷 2019-02-04 오후 3.00.18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80"/>
            <a:stretch/>
          </p:blipFill>
          <p:spPr>
            <a:xfrm>
              <a:off x="581423" y="3662285"/>
              <a:ext cx="8292905" cy="2125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40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pic>
        <p:nvPicPr>
          <p:cNvPr id="4" name="Picture 2" descr="스크린샷 2019-02-04 오후 3.37.3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98" y="810160"/>
            <a:ext cx="6209834" cy="604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0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pic>
        <p:nvPicPr>
          <p:cNvPr id="4" name="Picture 1" descr="스크린샷 2019-02-04 오후 3.38.08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" t="1111" r="477"/>
          <a:stretch/>
        </p:blipFill>
        <p:spPr>
          <a:xfrm>
            <a:off x="363362" y="973412"/>
            <a:ext cx="8546840" cy="449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0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액션바</a:t>
            </a:r>
            <a:r>
              <a:rPr lang="en-US" altLang="ko-KR" dirty="0"/>
              <a:t>(Action Bar)</a:t>
            </a:r>
          </a:p>
          <a:p>
            <a:pPr lvl="1"/>
            <a:r>
              <a:rPr lang="ko-KR" altLang="en-US" dirty="0" err="1"/>
              <a:t>액션바</a:t>
            </a:r>
            <a:r>
              <a:rPr lang="en-US" altLang="ko-KR" dirty="0"/>
              <a:t>(Action Bar)</a:t>
            </a:r>
            <a:r>
              <a:rPr lang="ko-KR" altLang="en-US" dirty="0"/>
              <a:t>는 </a:t>
            </a:r>
            <a:r>
              <a:rPr lang="ko-KR" altLang="en-US" dirty="0" err="1"/>
              <a:t>허니콤</a:t>
            </a:r>
            <a:r>
              <a:rPr lang="en-US" altLang="ko-KR" dirty="0"/>
              <a:t>(Android 3.0, API 11)</a:t>
            </a:r>
            <a:r>
              <a:rPr lang="ko-KR" altLang="en-US" dirty="0"/>
              <a:t>에서 </a:t>
            </a:r>
            <a:r>
              <a:rPr lang="ko-KR" altLang="en-US" dirty="0" err="1"/>
              <a:t>태블릿과</a:t>
            </a:r>
            <a:r>
              <a:rPr lang="ko-KR" altLang="en-US" dirty="0"/>
              <a:t> 같은 대형 화면에서 여러 화면을 사용하기 위해서 고안</a:t>
            </a:r>
          </a:p>
          <a:p>
            <a:pPr lvl="1"/>
            <a:r>
              <a:rPr lang="ko-KR" altLang="en-US" dirty="0" err="1"/>
              <a:t>태블릿</a:t>
            </a:r>
            <a:r>
              <a:rPr lang="en-US" altLang="ko-KR" dirty="0"/>
              <a:t>, </a:t>
            </a:r>
            <a:r>
              <a:rPr lang="ko-KR" altLang="en-US" dirty="0" err="1"/>
              <a:t>스마트폰</a:t>
            </a:r>
            <a:r>
              <a:rPr lang="ko-KR" altLang="en-US" dirty="0"/>
              <a:t> 등 다양한 크기의 화면을 디자인하는 데 활용</a:t>
            </a:r>
          </a:p>
          <a:p>
            <a:endParaRPr lang="ko-KR" altLang="en-US" dirty="0"/>
          </a:p>
          <a:p>
            <a:r>
              <a:rPr lang="ko-KR" altLang="en-US" dirty="0" err="1"/>
              <a:t>프래그먼트</a:t>
            </a:r>
            <a:r>
              <a:rPr lang="en-US" altLang="ko-KR" dirty="0"/>
              <a:t>(Fragment)</a:t>
            </a:r>
          </a:p>
          <a:p>
            <a:pPr lvl="1"/>
            <a:r>
              <a:rPr lang="ko-KR" altLang="en-US" dirty="0" err="1"/>
              <a:t>액티비티보다</a:t>
            </a:r>
            <a:r>
              <a:rPr lang="ko-KR" altLang="en-US" dirty="0"/>
              <a:t> 작은 단위의 화면</a:t>
            </a:r>
          </a:p>
          <a:p>
            <a:pPr lvl="1"/>
            <a:r>
              <a:rPr lang="ko-KR" altLang="en-US" dirty="0" err="1"/>
              <a:t>프래그먼트를</a:t>
            </a:r>
            <a:r>
              <a:rPr lang="ko-KR" altLang="en-US" dirty="0"/>
              <a:t> 사용하면 대형 화면에서 </a:t>
            </a:r>
            <a:r>
              <a:rPr lang="ko-KR" altLang="en-US" dirty="0" err="1"/>
              <a:t>액티비티</a:t>
            </a:r>
            <a:r>
              <a:rPr lang="ko-KR" altLang="en-US" dirty="0"/>
              <a:t> 화면을 분할해서 표현 가능</a:t>
            </a:r>
          </a:p>
          <a:p>
            <a:pPr lvl="1"/>
            <a:r>
              <a:rPr lang="ko-KR" altLang="en-US" dirty="0" err="1"/>
              <a:t>스마트폰과</a:t>
            </a:r>
            <a:r>
              <a:rPr lang="ko-KR" altLang="en-US" dirty="0"/>
              <a:t> 같은 소형 화면에서는 화면의 분할보다는 실행 중에 화면을 동적으로 추가</a:t>
            </a:r>
            <a:r>
              <a:rPr lang="en-US" altLang="ko-KR" dirty="0"/>
              <a:t>, </a:t>
            </a:r>
            <a:r>
              <a:rPr lang="ko-KR" altLang="en-US" dirty="0"/>
              <a:t>제거하는 데 더 많이 활용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940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액션바와</a:t>
            </a:r>
            <a:r>
              <a:rPr lang="ko-KR" altLang="en-US" dirty="0"/>
              <a:t> </a:t>
            </a:r>
            <a:r>
              <a:rPr lang="ko-KR" altLang="en-US" dirty="0" err="1"/>
              <a:t>프래그먼트를</a:t>
            </a:r>
            <a:r>
              <a:rPr lang="ko-KR" altLang="en-US" dirty="0"/>
              <a:t> 활용하여 화면 구현</a:t>
            </a:r>
          </a:p>
          <a:p>
            <a:pPr lvl="1"/>
            <a:r>
              <a:rPr lang="ko-KR" altLang="en-US" dirty="0" err="1"/>
              <a:t>액션바를</a:t>
            </a:r>
            <a:r>
              <a:rPr lang="ko-KR" altLang="en-US" dirty="0"/>
              <a:t> 생성한 후</a:t>
            </a:r>
            <a:r>
              <a:rPr lang="en-US" altLang="ko-KR" dirty="0"/>
              <a:t>, </a:t>
            </a:r>
            <a:r>
              <a:rPr lang="ko-KR" altLang="en-US" dirty="0"/>
              <a:t>탭</a:t>
            </a:r>
            <a:r>
              <a:rPr lang="en-US" altLang="ko-KR" dirty="0"/>
              <a:t>(Tab) </a:t>
            </a:r>
            <a:r>
              <a:rPr lang="ko-KR" altLang="en-US" dirty="0" err="1"/>
              <a:t>위젯을</a:t>
            </a:r>
            <a:r>
              <a:rPr lang="ko-KR" altLang="en-US" dirty="0"/>
              <a:t> </a:t>
            </a:r>
            <a:r>
              <a:rPr lang="ko-KR" altLang="en-US" dirty="0" err="1"/>
              <a:t>액션바에</a:t>
            </a:r>
            <a:r>
              <a:rPr lang="ko-KR" altLang="en-US" dirty="0"/>
              <a:t> 등록	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XML </a:t>
            </a:r>
            <a:r>
              <a:rPr lang="ko-KR" altLang="en-US" dirty="0" smtClean="0"/>
              <a:t>사용하지 않고 모두 </a:t>
            </a:r>
            <a:r>
              <a:rPr lang="en-US" altLang="ko-KR" dirty="0" smtClean="0"/>
              <a:t>Java</a:t>
            </a:r>
            <a:r>
              <a:rPr lang="ko-KR" altLang="en-US" dirty="0" smtClean="0"/>
              <a:t>로 구현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1" descr="스크린샷 2019-02-04 오후 3.39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33" y="2284069"/>
            <a:ext cx="5006260" cy="419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0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액션바와</a:t>
            </a:r>
            <a:r>
              <a:rPr lang="ko-KR" altLang="en-US" dirty="0"/>
              <a:t> </a:t>
            </a:r>
            <a:r>
              <a:rPr lang="ko-KR" altLang="en-US" dirty="0" err="1"/>
              <a:t>프래그먼트를</a:t>
            </a:r>
            <a:r>
              <a:rPr lang="ko-KR" altLang="en-US" dirty="0"/>
              <a:t> 활용하여 화면 구현</a:t>
            </a:r>
          </a:p>
          <a:p>
            <a:pPr lvl="1"/>
            <a:r>
              <a:rPr lang="ko-KR" altLang="en-US" dirty="0" err="1"/>
              <a:t>액션바에</a:t>
            </a:r>
            <a:r>
              <a:rPr lang="ko-KR" altLang="en-US" dirty="0"/>
              <a:t> 탭을 추가하는 </a:t>
            </a:r>
            <a:r>
              <a:rPr lang="en-US" altLang="ko-KR" dirty="0"/>
              <a:t>Java </a:t>
            </a:r>
            <a:r>
              <a:rPr lang="ko-KR" altLang="en-US" dirty="0"/>
              <a:t>코드 형식	</a:t>
            </a:r>
          </a:p>
          <a:p>
            <a:endParaRPr lang="ko-KR" altLang="en-US" dirty="0"/>
          </a:p>
        </p:txBody>
      </p:sp>
      <p:pic>
        <p:nvPicPr>
          <p:cNvPr id="4" name="Picture 1" descr="스크린샷 2019-02-04 오후 3.39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03" y="1881357"/>
            <a:ext cx="8376638" cy="269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0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pic>
        <p:nvPicPr>
          <p:cNvPr id="4" name="Picture 1" descr="스크린샷 2019-02-04 오후 3.40.1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0" y="861850"/>
            <a:ext cx="6359977" cy="587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0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218398" y="938491"/>
            <a:ext cx="8524875" cy="431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0"/>
              </a:spcBef>
              <a:spcAft>
                <a:spcPct val="40000"/>
              </a:spcAft>
              <a:buClr>
                <a:srgbClr val="FF0000"/>
              </a:buCl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44500" marR="0" indent="-2619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Pct val="84000"/>
              <a:buFont typeface="Wingdings" pitchFamily="2" charset="2"/>
              <a:buChar char="§"/>
              <a:tabLst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731837" marR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Arial" pitchFamily="34" charset="0"/>
              <a:buChar char="•"/>
              <a:tabLst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463549" indent="0" algn="l" rtl="0" eaLnBrk="0" fontAlgn="base" hangingPunct="0">
              <a:spcBef>
                <a:spcPct val="0"/>
              </a:spcBef>
              <a:spcAft>
                <a:spcPct val="40000"/>
              </a:spcAft>
              <a:buFont typeface="Arial" pitchFamily="34" charset="0"/>
              <a:buNone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1254125" indent="-265113" algn="l" rtl="0" eaLnBrk="0" fontAlgn="base" hangingPunct="0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17113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1685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6257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082925" indent="-265113" algn="l" rtl="0" fontAlgn="base">
              <a:spcBef>
                <a:spcPct val="0"/>
              </a:spcBef>
              <a:spcAft>
                <a:spcPct val="4000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1"/>
            <a:r>
              <a:rPr lang="en-US" altLang="ko-KR" dirty="0"/>
              <a:t>Fragment</a:t>
            </a:r>
            <a:r>
              <a:rPr lang="ko-KR" altLang="en-US" dirty="0"/>
              <a:t>를 상속받는 </a:t>
            </a:r>
            <a:r>
              <a:rPr lang="en-US" altLang="ko-KR" dirty="0" err="1" smtClean="0"/>
              <a:t>MyTabFragment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클래스를내부</a:t>
            </a:r>
            <a:r>
              <a:rPr lang="ko-KR" altLang="en-US" dirty="0" smtClean="0"/>
              <a:t> </a:t>
            </a:r>
            <a:r>
              <a:rPr lang="ko-KR" altLang="en-US" dirty="0"/>
              <a:t>클래스로 생성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94" y="1354825"/>
            <a:ext cx="6025583" cy="550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940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멤버변수로 </a:t>
            </a:r>
            <a:r>
              <a:rPr lang="ko-KR" altLang="en-US" dirty="0" err="1"/>
              <a:t>프래그먼트</a:t>
            </a:r>
            <a:r>
              <a:rPr lang="ko-KR" altLang="en-US" dirty="0"/>
              <a:t> 배열 변수를 추가</a:t>
            </a:r>
            <a:r>
              <a:rPr lang="en-US" altLang="ko-KR" dirty="0"/>
              <a:t>, </a:t>
            </a:r>
            <a:r>
              <a:rPr lang="en-US" altLang="ko-KR" dirty="0" err="1"/>
              <a:t>onTabSelected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코딩	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1" descr="스크린샷 2019-02-04 오후 3.41.4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68" y="1503139"/>
            <a:ext cx="6811389" cy="48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0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웹뷰</a:t>
            </a:r>
            <a:r>
              <a:rPr lang="en-US" altLang="ko-KR" dirty="0"/>
              <a:t>(</a:t>
            </a:r>
            <a:r>
              <a:rPr lang="en-US" altLang="ko-KR" dirty="0" err="1"/>
              <a:t>WebView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사용자가 </a:t>
            </a:r>
            <a:r>
              <a:rPr lang="ko-KR" altLang="en-US" dirty="0" err="1"/>
              <a:t>웹브라우저</a:t>
            </a:r>
            <a:r>
              <a:rPr lang="ko-KR" altLang="en-US" dirty="0"/>
              <a:t> 기능을 </a:t>
            </a:r>
            <a:r>
              <a:rPr lang="ko-KR" altLang="en-US" dirty="0" err="1"/>
              <a:t>앱</a:t>
            </a:r>
            <a:r>
              <a:rPr lang="ko-KR" altLang="en-US" dirty="0"/>
              <a:t> 안에 직접 포함시킬 수 있는 </a:t>
            </a:r>
            <a:r>
              <a:rPr lang="ko-KR" altLang="en-US" dirty="0" err="1"/>
              <a:t>위젯</a:t>
            </a:r>
            <a:r>
              <a:rPr lang="ko-KR" altLang="en-US" dirty="0"/>
              <a:t>	</a:t>
            </a:r>
          </a:p>
          <a:p>
            <a:endParaRPr lang="ko-KR" altLang="en-US" dirty="0"/>
          </a:p>
        </p:txBody>
      </p:sp>
      <p:pic>
        <p:nvPicPr>
          <p:cNvPr id="4" name="Picture 2" descr="스크린샷 2019-02-04 오후 3.42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76" y="1930941"/>
            <a:ext cx="7029526" cy="170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396631"/>
            <a:ext cx="8524875" cy="4528681"/>
          </a:xfrm>
        </p:spPr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프로젝트 생성 </a:t>
            </a:r>
          </a:p>
          <a:p>
            <a:pPr lvl="1"/>
            <a:r>
              <a:rPr lang="en-US" altLang="ko-KR" dirty="0" smtClean="0"/>
              <a:t>(1) </a:t>
            </a:r>
            <a:r>
              <a:rPr lang="ko-KR" altLang="en-US" dirty="0" smtClean="0"/>
              <a:t>프로젝트 </a:t>
            </a:r>
            <a:r>
              <a:rPr lang="ko-KR" altLang="en-US" dirty="0"/>
              <a:t>이름 </a:t>
            </a:r>
            <a:r>
              <a:rPr lang="en-US" altLang="ko-KR" dirty="0"/>
              <a:t>: Project6_2</a:t>
            </a:r>
          </a:p>
          <a:p>
            <a:pPr lvl="1"/>
            <a:r>
              <a:rPr lang="en-US" altLang="ko-KR" dirty="0" smtClean="0"/>
              <a:t>(2) </a:t>
            </a:r>
            <a:r>
              <a:rPr lang="ko-KR" altLang="en-US" dirty="0" smtClean="0"/>
              <a:t>패키지 </a:t>
            </a:r>
            <a:r>
              <a:rPr lang="ko-KR" altLang="en-US" dirty="0"/>
              <a:t>이름 </a:t>
            </a:r>
            <a:r>
              <a:rPr lang="en-US" altLang="ko-KR" dirty="0"/>
              <a:t>: com.cookandroid.project6_2</a:t>
            </a:r>
          </a:p>
          <a:p>
            <a:endParaRPr lang="en-US" altLang="ko-KR" dirty="0"/>
          </a:p>
          <a:p>
            <a:r>
              <a:rPr lang="ko-KR" altLang="en-US" dirty="0"/>
              <a:t>화면 디자인 및 </a:t>
            </a:r>
            <a:r>
              <a:rPr lang="ko-KR" altLang="en-US" dirty="0" smtClean="0"/>
              <a:t>편집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(1) </a:t>
            </a:r>
            <a:r>
              <a:rPr lang="ko-KR" altLang="en-US" dirty="0" smtClean="0"/>
              <a:t>아래 규칙에 맞는 화면 코딩</a:t>
            </a:r>
            <a:endParaRPr lang="ko-KR" altLang="en-US" dirty="0"/>
          </a:p>
          <a:p>
            <a:pPr lvl="2"/>
            <a:r>
              <a:rPr lang="ko-KR" altLang="en-US" dirty="0" err="1" smtClean="0"/>
              <a:t>리니어레이아웃을</a:t>
            </a:r>
            <a:r>
              <a:rPr lang="ko-KR" altLang="en-US" dirty="0" smtClean="0"/>
              <a:t> </a:t>
            </a:r>
            <a:r>
              <a:rPr lang="ko-KR" altLang="en-US" dirty="0"/>
              <a:t>하나 더 만들고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그 </a:t>
            </a:r>
            <a:r>
              <a:rPr lang="ko-KR" altLang="en-US" dirty="0"/>
              <a:t>안에 </a:t>
            </a:r>
            <a:r>
              <a:rPr lang="ko-KR" altLang="en-US" dirty="0" err="1"/>
              <a:t>에디트텍스트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개와 버튼 </a:t>
            </a:r>
            <a:r>
              <a:rPr lang="en-US" altLang="ko-KR" dirty="0"/>
              <a:t>2</a:t>
            </a:r>
            <a:r>
              <a:rPr lang="ko-KR" altLang="en-US" dirty="0"/>
              <a:t>개로 구성</a:t>
            </a:r>
          </a:p>
          <a:p>
            <a:pPr lvl="2"/>
            <a:r>
              <a:rPr lang="ko-KR" altLang="en-US" dirty="0" smtClean="0"/>
              <a:t>하단에는 </a:t>
            </a:r>
            <a:r>
              <a:rPr lang="ko-KR" altLang="en-US" dirty="0" err="1"/>
              <a:t>웹뷰를</a:t>
            </a:r>
            <a:r>
              <a:rPr lang="ko-KR" altLang="en-US" dirty="0"/>
              <a:t> 만듦</a:t>
            </a:r>
          </a:p>
          <a:p>
            <a:pPr lvl="2"/>
            <a:r>
              <a:rPr lang="ko-KR" altLang="en-US" dirty="0"/>
              <a:t>각 </a:t>
            </a:r>
            <a:r>
              <a:rPr lang="ko-KR" altLang="en-US" dirty="0" err="1"/>
              <a:t>위젯의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는 </a:t>
            </a:r>
            <a:r>
              <a:rPr lang="en-US" altLang="ko-KR" dirty="0" err="1"/>
              <a:t>edtUrl</a:t>
            </a:r>
            <a:r>
              <a:rPr lang="en-US" altLang="ko-KR" dirty="0"/>
              <a:t>, </a:t>
            </a:r>
            <a:r>
              <a:rPr lang="en-US" altLang="ko-KR" dirty="0" err="1"/>
              <a:t>btnGo</a:t>
            </a:r>
            <a:r>
              <a:rPr lang="en-US" altLang="ko-KR" dirty="0"/>
              <a:t>, </a:t>
            </a:r>
            <a:r>
              <a:rPr lang="en-US" altLang="ko-KR" dirty="0" err="1"/>
              <a:t>btnBack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webView1</a:t>
            </a:r>
            <a:r>
              <a:rPr lang="ko-KR" altLang="en-US" dirty="0"/>
              <a:t>로 함</a:t>
            </a:r>
          </a:p>
          <a:p>
            <a:endParaRPr lang="ko-KR" altLang="en-US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52" y="895017"/>
            <a:ext cx="6770235" cy="4706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968" y="1526895"/>
            <a:ext cx="2685472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크로노미터</a:t>
            </a:r>
            <a:r>
              <a:rPr lang="en-US" altLang="ko-KR" dirty="0"/>
              <a:t>(Chronometer)</a:t>
            </a:r>
          </a:p>
          <a:p>
            <a:pPr lvl="1"/>
            <a:r>
              <a:rPr lang="ko-KR" altLang="en-US" dirty="0"/>
              <a:t>타이머 형식의 </a:t>
            </a:r>
            <a:r>
              <a:rPr lang="ko-KR" altLang="en-US" dirty="0" err="1"/>
              <a:t>위젯</a:t>
            </a:r>
            <a:endParaRPr lang="ko-KR" altLang="en-US" dirty="0"/>
          </a:p>
          <a:p>
            <a:pPr lvl="1"/>
            <a:r>
              <a:rPr lang="ko-KR" altLang="en-US" dirty="0"/>
              <a:t>일반적으로 시간을 측정할 때 많이 사용</a:t>
            </a:r>
          </a:p>
          <a:p>
            <a:endParaRPr lang="ko-KR" altLang="en-US" dirty="0"/>
          </a:p>
        </p:txBody>
      </p:sp>
      <p:pic>
        <p:nvPicPr>
          <p:cNvPr id="4" name="Picture 1" descr="스크린샷 2019-02-04 오후 3.01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84" y="2259483"/>
            <a:ext cx="7594645" cy="15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pic>
        <p:nvPicPr>
          <p:cNvPr id="5" name="Picture 1" descr="스크린샷 2019-02-04 오후 3.45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52" y="861850"/>
            <a:ext cx="7638940" cy="533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화면 디자인 및 편집</a:t>
            </a:r>
            <a:endParaRPr lang="en-US" altLang="ko-KR" dirty="0"/>
          </a:p>
          <a:p>
            <a:pPr lvl="1"/>
            <a:r>
              <a:rPr lang="en-US" altLang="ko-KR" dirty="0" smtClean="0"/>
              <a:t>(2) [app]-[manifests]-[AndroidManifest.xml] </a:t>
            </a:r>
            <a:r>
              <a:rPr lang="ko-KR" altLang="en-US" dirty="0" smtClean="0"/>
              <a:t>파일을 연다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AndroidManifest.xml : </a:t>
            </a:r>
            <a:r>
              <a:rPr lang="ko-KR" altLang="en-US" dirty="0" smtClean="0"/>
              <a:t>보통 </a:t>
            </a:r>
            <a:r>
              <a:rPr lang="ko-KR" altLang="en-US" b="1" dirty="0" err="1" smtClean="0"/>
              <a:t>매니페스트</a:t>
            </a:r>
            <a:r>
              <a:rPr lang="ko-KR" altLang="en-US" dirty="0" err="1" smtClean="0"/>
              <a:t>라고</a:t>
            </a:r>
            <a:r>
              <a:rPr lang="ko-KR" altLang="en-US" dirty="0" smtClean="0"/>
              <a:t> 부름</a:t>
            </a:r>
            <a:endParaRPr lang="en-US" altLang="ko-KR" dirty="0" smtClean="0"/>
          </a:p>
          <a:p>
            <a:pPr lvl="2"/>
            <a:r>
              <a:rPr lang="ko-KR" altLang="en-US" b="1" dirty="0" err="1" smtClean="0"/>
              <a:t>매니페스트</a:t>
            </a:r>
            <a:r>
              <a:rPr lang="ko-KR" altLang="en-US" b="1" dirty="0" smtClean="0"/>
              <a:t> 파일 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프로젝트의 전반적인 환경 설정하는 파일</a:t>
            </a:r>
            <a:endParaRPr lang="ko-KR" altLang="en-US" b="1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16" y="2569306"/>
            <a:ext cx="6072971" cy="423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화면 디자인 </a:t>
            </a:r>
            <a:r>
              <a:rPr lang="ko-KR" altLang="en-US"/>
              <a:t>및 </a:t>
            </a:r>
            <a:r>
              <a:rPr lang="ko-KR" altLang="en-US" smtClean="0"/>
              <a:t>편집</a:t>
            </a:r>
            <a:endParaRPr lang="en-US" altLang="ko-KR" dirty="0"/>
          </a:p>
        </p:txBody>
      </p:sp>
      <p:grpSp>
        <p:nvGrpSpPr>
          <p:cNvPr id="6" name="그룹 5"/>
          <p:cNvGrpSpPr/>
          <p:nvPr/>
        </p:nvGrpSpPr>
        <p:grpSpPr>
          <a:xfrm>
            <a:off x="295276" y="1397287"/>
            <a:ext cx="5787384" cy="4966937"/>
            <a:chOff x="295276" y="1397287"/>
            <a:chExt cx="5787384" cy="4966937"/>
          </a:xfrm>
        </p:grpSpPr>
        <p:pic>
          <p:nvPicPr>
            <p:cNvPr id="4" name="Picture 1" descr="스크린샷 2019-02-04 오후 3.46.22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76" y="1397287"/>
              <a:ext cx="5776340" cy="2975450"/>
            </a:xfrm>
            <a:prstGeom prst="rect">
              <a:avLst/>
            </a:prstGeom>
          </p:spPr>
        </p:pic>
        <p:pic>
          <p:nvPicPr>
            <p:cNvPr id="5" name="Picture 3" descr="스크린샷 2019-02-04 오후 3.46.33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61" y="4279392"/>
              <a:ext cx="5769099" cy="20848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91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화면 디자인 및 편집</a:t>
            </a:r>
            <a:endParaRPr lang="en-US" altLang="ko-KR" dirty="0"/>
          </a:p>
          <a:p>
            <a:pPr lvl="1"/>
            <a:r>
              <a:rPr lang="en-US" altLang="ko-KR" dirty="0" smtClean="0"/>
              <a:t>(4</a:t>
            </a:r>
            <a:r>
              <a:rPr lang="en-US" altLang="ko-KR" smtClean="0"/>
              <a:t>) </a:t>
            </a:r>
            <a:r>
              <a:rPr lang="ko-KR" altLang="en-US" smtClean="0"/>
              <a:t>실행</a:t>
            </a:r>
            <a:r>
              <a:rPr lang="en-US" altLang="ko-KR" smtClean="0"/>
              <a:t>- </a:t>
            </a:r>
            <a:r>
              <a:rPr lang="ko-KR" altLang="en-US" smtClean="0"/>
              <a:t>화면 </a:t>
            </a:r>
            <a:r>
              <a:rPr lang="ko-KR" altLang="en-US" dirty="0"/>
              <a:t>상단에 아이콘과 타이틀이 변경된 것 확인 </a:t>
            </a:r>
          </a:p>
          <a:p>
            <a:pPr lvl="2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80" y="1921714"/>
            <a:ext cx="6777706" cy="41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코드 작성 및 수정</a:t>
            </a:r>
          </a:p>
          <a:p>
            <a:pPr lvl="1"/>
            <a:r>
              <a:rPr lang="en-US" altLang="ko-KR" dirty="0" smtClean="0"/>
              <a:t>(1) activity_main.xml</a:t>
            </a:r>
            <a:r>
              <a:rPr lang="ko-KR" altLang="en-US" dirty="0"/>
              <a:t>의 </a:t>
            </a:r>
            <a:r>
              <a:rPr lang="en-US" altLang="ko-KR" dirty="0"/>
              <a:t>4</a:t>
            </a:r>
            <a:r>
              <a:rPr lang="ko-KR" altLang="en-US" dirty="0"/>
              <a:t>개 </a:t>
            </a:r>
            <a:r>
              <a:rPr lang="ko-KR" altLang="en-US" dirty="0" err="1"/>
              <a:t>위젯에</a:t>
            </a:r>
            <a:r>
              <a:rPr lang="ko-KR" altLang="en-US" dirty="0"/>
              <a:t> 대응할 </a:t>
            </a:r>
            <a:r>
              <a:rPr lang="ko-KR" altLang="en-US" dirty="0" err="1"/>
              <a:t>위젯</a:t>
            </a:r>
            <a:r>
              <a:rPr lang="ko-KR" altLang="en-US" dirty="0"/>
              <a:t> 변수 </a:t>
            </a:r>
            <a:r>
              <a:rPr lang="en-US" altLang="ko-KR" dirty="0"/>
              <a:t>4</a:t>
            </a:r>
            <a:r>
              <a:rPr lang="ko-KR" altLang="en-US" dirty="0"/>
              <a:t>개를 전역변수로 선언</a:t>
            </a:r>
          </a:p>
          <a:p>
            <a:pPr lvl="1"/>
            <a:r>
              <a:rPr lang="en-US" altLang="ko-KR" dirty="0" smtClean="0"/>
              <a:t>(2) </a:t>
            </a:r>
            <a:r>
              <a:rPr lang="en-US" altLang="ko-KR" dirty="0" err="1" smtClean="0"/>
              <a:t>onCreate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안의 각 변수에 </a:t>
            </a:r>
            <a:r>
              <a:rPr lang="ko-KR" altLang="en-US" dirty="0" err="1"/>
              <a:t>위젯을</a:t>
            </a:r>
            <a:r>
              <a:rPr lang="ko-KR" altLang="en-US" dirty="0"/>
              <a:t> 대입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19910" y="2246216"/>
            <a:ext cx="6086332" cy="4611783"/>
            <a:chOff x="719910" y="2246216"/>
            <a:chExt cx="6319244" cy="4653567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163" y="2246216"/>
              <a:ext cx="6301991" cy="2453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93"/>
            <a:stretch/>
          </p:blipFill>
          <p:spPr bwMode="auto">
            <a:xfrm>
              <a:off x="719910" y="4696005"/>
              <a:ext cx="6301991" cy="2203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091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코드 작성 및 수정</a:t>
            </a:r>
          </a:p>
          <a:p>
            <a:pPr lvl="1"/>
            <a:r>
              <a:rPr lang="en-US" altLang="ko-KR" dirty="0" smtClean="0"/>
              <a:t>(3</a:t>
            </a:r>
            <a:r>
              <a:rPr lang="en-US" altLang="ko-KR" dirty="0"/>
              <a:t>) </a:t>
            </a:r>
            <a:r>
              <a:rPr lang="en-US" altLang="ko-KR" dirty="0" err="1"/>
              <a:t>WebViewClient</a:t>
            </a:r>
            <a:r>
              <a:rPr lang="ko-KR" altLang="en-US" dirty="0"/>
              <a:t>의 상속을 받는 </a:t>
            </a:r>
            <a:r>
              <a:rPr lang="ko-KR" altLang="en-US" dirty="0" err="1"/>
              <a:t>웹뷰클라이언트</a:t>
            </a:r>
            <a:r>
              <a:rPr lang="ko-KR" altLang="en-US" dirty="0"/>
              <a:t> </a:t>
            </a:r>
            <a:r>
              <a:rPr lang="ko-KR" altLang="en-US" dirty="0" smtClean="0"/>
              <a:t>클래스 정의</a:t>
            </a:r>
            <a:endParaRPr lang="en-US" altLang="ko-KR" dirty="0" smtClean="0"/>
          </a:p>
          <a:p>
            <a:pPr lvl="2"/>
            <a:r>
              <a:rPr lang="en-US" altLang="ko-KR" dirty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6-24</a:t>
            </a:r>
            <a:r>
              <a:rPr lang="en-US" altLang="ko-KR" dirty="0"/>
              <a:t>]</a:t>
            </a:r>
            <a:r>
              <a:rPr lang="ko-KR" altLang="en-US" dirty="0"/>
              <a:t>의 </a:t>
            </a:r>
            <a:r>
              <a:rPr lang="en-US" altLang="ko-KR" dirty="0"/>
              <a:t>18</a:t>
            </a:r>
            <a:r>
              <a:rPr lang="ko-KR" altLang="en-US" dirty="0"/>
              <a:t>행에 다음 코드를 </a:t>
            </a:r>
            <a:r>
              <a:rPr lang="ko-KR" altLang="en-US" dirty="0" smtClean="0"/>
              <a:t>입력</a:t>
            </a:r>
            <a:endParaRPr lang="en-US" altLang="ko-KR" dirty="0"/>
          </a:p>
          <a:p>
            <a:pPr lvl="2"/>
            <a:r>
              <a:rPr lang="en-US" altLang="ko-KR" dirty="0" err="1" smtClean="0"/>
              <a:t>onCreate</a:t>
            </a:r>
            <a:r>
              <a:rPr lang="en-US" altLang="ko-KR" dirty="0"/>
              <a:t>( ) </a:t>
            </a:r>
            <a:r>
              <a:rPr lang="ko-KR" altLang="en-US" dirty="0" err="1"/>
              <a:t>메소드</a:t>
            </a:r>
            <a:r>
              <a:rPr lang="ko-KR" altLang="en-US" dirty="0"/>
              <a:t> 밖</a:t>
            </a:r>
            <a:r>
              <a:rPr lang="en-US" altLang="ko-KR" dirty="0"/>
              <a:t>, </a:t>
            </a:r>
            <a:r>
              <a:rPr lang="ko-KR" altLang="en-US" dirty="0"/>
              <a:t>메인 클래스 안에 </a:t>
            </a:r>
            <a:r>
              <a:rPr lang="ko-KR" altLang="en-US" dirty="0" smtClean="0"/>
              <a:t>위치</a:t>
            </a:r>
            <a:endParaRPr lang="ko-KR" altLang="en-US" dirty="0"/>
          </a:p>
        </p:txBody>
      </p:sp>
      <p:pic>
        <p:nvPicPr>
          <p:cNvPr id="5" name="Picture 3" descr="스크린샷 2019-02-04 오후 3.51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67" y="2643807"/>
            <a:ext cx="6686347" cy="142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4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코드 작성 및 수정</a:t>
            </a:r>
          </a:p>
          <a:p>
            <a:pPr lvl="1"/>
            <a:r>
              <a:rPr lang="en-US" altLang="ko-KR" dirty="0" smtClean="0"/>
              <a:t>(4</a:t>
            </a:r>
            <a:r>
              <a:rPr lang="en-US" altLang="ko-KR" dirty="0"/>
              <a:t>) </a:t>
            </a:r>
            <a:r>
              <a:rPr lang="en-US" altLang="ko-KR" dirty="0" err="1"/>
              <a:t>CookWebViewClient</a:t>
            </a:r>
            <a:r>
              <a:rPr lang="en-US" altLang="ko-KR" dirty="0"/>
              <a:t> </a:t>
            </a:r>
            <a:r>
              <a:rPr lang="ko-KR" altLang="en-US" dirty="0"/>
              <a:t>클래스 안에 커서를 두고 </a:t>
            </a:r>
            <a:r>
              <a:rPr lang="en-US" altLang="ko-KR" dirty="0"/>
              <a:t>Android Studio </a:t>
            </a:r>
            <a:r>
              <a:rPr lang="ko-KR" altLang="en-US" dirty="0"/>
              <a:t>메뉴의 </a:t>
            </a:r>
            <a:r>
              <a:rPr lang="en-US" altLang="ko-KR" dirty="0"/>
              <a:t>[Code]-[Override Methods]</a:t>
            </a:r>
            <a:r>
              <a:rPr lang="ko-KR" altLang="en-US" dirty="0"/>
              <a:t>를 선택</a:t>
            </a:r>
          </a:p>
          <a:p>
            <a:pPr lvl="1"/>
            <a:r>
              <a:rPr lang="en-US" altLang="ko-KR" dirty="0" smtClean="0"/>
              <a:t>(5) </a:t>
            </a:r>
            <a:r>
              <a:rPr lang="ko-KR" altLang="en-US" dirty="0" smtClean="0"/>
              <a:t>부모 </a:t>
            </a:r>
            <a:r>
              <a:rPr lang="ko-KR" altLang="en-US" dirty="0"/>
              <a:t>클래스</a:t>
            </a:r>
            <a:r>
              <a:rPr lang="en-US" altLang="ko-KR" dirty="0"/>
              <a:t>(</a:t>
            </a:r>
            <a:r>
              <a:rPr lang="ko-KR" altLang="en-US" dirty="0"/>
              <a:t>여기서는 </a:t>
            </a:r>
            <a:r>
              <a:rPr lang="en-US" altLang="ko-KR" dirty="0" err="1"/>
              <a:t>WebViewClient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ko-KR" altLang="en-US" dirty="0" err="1"/>
              <a:t>오버라이딩</a:t>
            </a:r>
            <a:r>
              <a:rPr lang="ko-KR" altLang="en-US" dirty="0"/>
              <a:t> 또는 </a:t>
            </a:r>
            <a:r>
              <a:rPr lang="ko-KR" altLang="en-US" dirty="0" err="1"/>
              <a:t>임플리먼트가</a:t>
            </a:r>
            <a:r>
              <a:rPr lang="ko-KR" altLang="en-US" dirty="0"/>
              <a:t> 가능한 </a:t>
            </a:r>
            <a:r>
              <a:rPr lang="ko-KR" altLang="en-US" dirty="0" err="1"/>
              <a:t>메소드</a:t>
            </a:r>
            <a:r>
              <a:rPr lang="ko-KR" altLang="en-US" dirty="0"/>
              <a:t> 목록이 </a:t>
            </a:r>
            <a:r>
              <a:rPr lang="ko-KR" altLang="en-US" dirty="0" smtClean="0"/>
              <a:t>나옴</a:t>
            </a:r>
            <a:endParaRPr lang="en-US" altLang="ko-KR" dirty="0"/>
          </a:p>
          <a:p>
            <a:pPr lvl="1"/>
            <a:r>
              <a:rPr lang="en-US" altLang="ko-KR" dirty="0" smtClean="0"/>
              <a:t>(6) </a:t>
            </a:r>
            <a:r>
              <a:rPr lang="ko-KR" altLang="en-US" dirty="0" err="1"/>
              <a:t>메소드</a:t>
            </a:r>
            <a:r>
              <a:rPr lang="ko-KR" altLang="en-US" dirty="0"/>
              <a:t> 중 </a:t>
            </a:r>
            <a:r>
              <a:rPr lang="en-US" altLang="ko-KR" dirty="0" err="1"/>
              <a:t>shouldOverrideUrlLoading</a:t>
            </a:r>
            <a:r>
              <a:rPr lang="en-US" altLang="ko-KR" dirty="0"/>
              <a:t>( 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ko-KR" altLang="en-US" dirty="0"/>
              <a:t>선택하고 </a:t>
            </a:r>
            <a:r>
              <a:rPr lang="en-US" altLang="ko-KR" dirty="0"/>
              <a:t>&lt;OK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71" y="3193323"/>
            <a:ext cx="5123892" cy="354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9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코드 작성 및 수정</a:t>
            </a:r>
          </a:p>
          <a:p>
            <a:pPr lvl="2"/>
            <a:r>
              <a:rPr lang="en-US" altLang="ko-KR" dirty="0" smtClean="0"/>
              <a:t>(4)~(6)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통해 자동으로 </a:t>
            </a:r>
            <a:r>
              <a:rPr lang="ko-KR" altLang="en-US" dirty="0" err="1" smtClean="0"/>
              <a:t>오버라이딩된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4" name="Picture 3" descr="스크린샷 2019-02-04 오후 3.52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96" y="1911287"/>
            <a:ext cx="6434863" cy="382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4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코드 작성 및 수정</a:t>
            </a:r>
          </a:p>
          <a:p>
            <a:pPr lvl="1"/>
            <a:r>
              <a:rPr lang="en-US" altLang="ko-KR" dirty="0" smtClean="0"/>
              <a:t>(7) </a:t>
            </a:r>
            <a:r>
              <a:rPr lang="en-US" altLang="ko-KR" dirty="0" err="1" smtClean="0"/>
              <a:t>onCreate</a:t>
            </a:r>
            <a:r>
              <a:rPr lang="en-US" altLang="ko-KR" dirty="0" smtClean="0"/>
              <a:t>( 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안에 계속 코딩</a:t>
            </a:r>
            <a:r>
              <a:rPr lang="en-US" altLang="ko-KR" dirty="0" smtClean="0"/>
              <a:t>([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6-26]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행과 </a:t>
            </a:r>
            <a:r>
              <a:rPr lang="en-US" altLang="ko-KR" dirty="0" smtClean="0"/>
              <a:t>3</a:t>
            </a:r>
            <a:r>
              <a:rPr lang="ko-KR" altLang="en-US" dirty="0" smtClean="0"/>
              <a:t>행 사이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/>
              <a:t>생성한 </a:t>
            </a:r>
            <a:r>
              <a:rPr lang="en-US" altLang="ko-KR" dirty="0" err="1"/>
              <a:t>CookWebViewClient</a:t>
            </a:r>
            <a:r>
              <a:rPr lang="en-US" altLang="ko-KR" dirty="0"/>
              <a:t> </a:t>
            </a:r>
            <a:r>
              <a:rPr lang="ko-KR" altLang="en-US" dirty="0"/>
              <a:t>클래스를 </a:t>
            </a:r>
            <a:r>
              <a:rPr lang="ko-KR" altLang="en-US" dirty="0" err="1"/>
              <a:t>웹뷰에</a:t>
            </a:r>
            <a:r>
              <a:rPr lang="ko-KR" altLang="en-US" dirty="0"/>
              <a:t> 설정</a:t>
            </a:r>
          </a:p>
          <a:p>
            <a:pPr lvl="2"/>
            <a:r>
              <a:rPr lang="ko-KR" altLang="en-US" dirty="0"/>
              <a:t>화면 확대</a:t>
            </a:r>
            <a:r>
              <a:rPr lang="en-US" altLang="ko-KR" dirty="0"/>
              <a:t>/</a:t>
            </a:r>
            <a:r>
              <a:rPr lang="ko-KR" altLang="en-US" dirty="0"/>
              <a:t>축소 아이콘이 보이도록 </a:t>
            </a:r>
            <a:r>
              <a:rPr lang="ko-KR" altLang="en-US" dirty="0" smtClean="0"/>
              <a:t>설정</a:t>
            </a:r>
            <a:endParaRPr lang="ko-KR" altLang="en-US" dirty="0"/>
          </a:p>
          <a:p>
            <a:pPr lvl="2"/>
            <a:r>
              <a:rPr lang="ko-KR" altLang="en-US" dirty="0"/>
              <a:t>두 버튼을 클릭하면 입력한 </a:t>
            </a:r>
            <a:r>
              <a:rPr lang="en-US" altLang="ko-KR" dirty="0"/>
              <a:t>URL</a:t>
            </a:r>
            <a:r>
              <a:rPr lang="ko-KR" altLang="en-US" dirty="0"/>
              <a:t>로 </a:t>
            </a:r>
            <a:r>
              <a:rPr lang="ko-KR" altLang="en-US" dirty="0" smtClean="0"/>
              <a:t>이동하거나 </a:t>
            </a:r>
            <a:r>
              <a:rPr lang="ko-KR" altLang="en-US" dirty="0"/>
              <a:t>이전 화면으로 </a:t>
            </a:r>
            <a:r>
              <a:rPr lang="ko-KR" altLang="en-US" dirty="0" smtClean="0"/>
              <a:t>돌아가도록 </a:t>
            </a:r>
            <a:r>
              <a:rPr lang="ko-KR" altLang="en-US" dirty="0"/>
              <a:t>함 </a:t>
            </a:r>
          </a:p>
          <a:p>
            <a:pPr lvl="2"/>
            <a:endParaRPr lang="ko-KR" altLang="en-US" dirty="0"/>
          </a:p>
        </p:txBody>
      </p:sp>
      <p:pic>
        <p:nvPicPr>
          <p:cNvPr id="4" name="Picture 1" descr="스크린샷 2019-02-04 오후 3.53.3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42"/>
          <a:stretch/>
        </p:blipFill>
        <p:spPr>
          <a:xfrm>
            <a:off x="276467" y="2847539"/>
            <a:ext cx="5220391" cy="2927197"/>
          </a:xfrm>
          <a:prstGeom prst="rect">
            <a:avLst/>
          </a:prstGeom>
        </p:spPr>
      </p:pic>
      <p:pic>
        <p:nvPicPr>
          <p:cNvPr id="5" name="Picture 1" descr="스크린샷 2019-02-04 오후 3.53.3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08" b="1468"/>
          <a:stretch/>
        </p:blipFill>
        <p:spPr>
          <a:xfrm>
            <a:off x="3056719" y="5502358"/>
            <a:ext cx="5220391" cy="135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4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실행 및 결과 확인</a:t>
            </a:r>
          </a:p>
          <a:p>
            <a:pPr lvl="1"/>
            <a:r>
              <a:rPr lang="ko-KR" altLang="en-US" dirty="0" err="1"/>
              <a:t>에디트텍스트에</a:t>
            </a:r>
            <a:r>
              <a:rPr lang="ko-KR" altLang="en-US" dirty="0"/>
              <a:t> “</a:t>
            </a:r>
            <a:r>
              <a:rPr lang="en-US" altLang="ko-KR" dirty="0"/>
              <a:t>http://m.daum.net”</a:t>
            </a:r>
            <a:r>
              <a:rPr lang="ko-KR" altLang="en-US" dirty="0"/>
              <a:t>을 </a:t>
            </a:r>
            <a:r>
              <a:rPr lang="ko-KR" altLang="en-US" dirty="0" smtClean="0"/>
              <a:t>입력 </a:t>
            </a:r>
            <a:r>
              <a:rPr lang="en-US" altLang="ko-KR" dirty="0" smtClean="0"/>
              <a:t>- &lt;</a:t>
            </a:r>
            <a:r>
              <a:rPr lang="ko-KR" altLang="en-US" dirty="0"/>
              <a:t>이동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 클릭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웹페이지</a:t>
            </a:r>
            <a:r>
              <a:rPr lang="ko-KR" altLang="en-US" dirty="0" smtClean="0"/>
              <a:t> 열리지 않는 이유 </a:t>
            </a:r>
            <a:r>
              <a:rPr lang="en-US" altLang="ko-KR" dirty="0" smtClean="0"/>
              <a:t>: </a:t>
            </a:r>
            <a:r>
              <a:rPr lang="ko-KR" altLang="en-US" dirty="0"/>
              <a:t>프로젝트에 인터넷을 사용할 수 있는 </a:t>
            </a:r>
            <a:r>
              <a:rPr lang="ko-KR" altLang="en-US" dirty="0" err="1"/>
              <a:t>퍼미션을</a:t>
            </a:r>
            <a:r>
              <a:rPr lang="ko-KR" altLang="en-US" dirty="0"/>
              <a:t> </a:t>
            </a:r>
            <a:r>
              <a:rPr lang="ko-KR" altLang="en-US" dirty="0" smtClean="0"/>
              <a:t>주지 않음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퍼미션은</a:t>
            </a:r>
            <a:r>
              <a:rPr lang="ko-KR" altLang="en-US" dirty="0" smtClean="0"/>
              <a:t> </a:t>
            </a:r>
            <a:r>
              <a:rPr lang="en-US" altLang="ko-KR" dirty="0"/>
              <a:t>AndroidManifest.xml</a:t>
            </a:r>
            <a:r>
              <a:rPr lang="ko-KR" altLang="en-US" dirty="0"/>
              <a:t>에서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1" descr="스크린샷 2019-02-04 오후 3.54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690" y="2416096"/>
            <a:ext cx="2575356" cy="435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4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크로노미터</a:t>
            </a:r>
            <a:r>
              <a:rPr lang="en-US" altLang="ko-KR" dirty="0"/>
              <a:t>(Chronometer)</a:t>
            </a:r>
          </a:p>
          <a:p>
            <a:endParaRPr lang="ko-KR" altLang="en-US" dirty="0"/>
          </a:p>
        </p:txBody>
      </p:sp>
      <p:pic>
        <p:nvPicPr>
          <p:cNvPr id="5" name="Picture 2" descr="스크린샷 2019-02-04 오후 3.01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42" y="1513502"/>
            <a:ext cx="7622464" cy="328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뷰</a:t>
            </a:r>
            <a:r>
              <a:rPr lang="ko-KR" altLang="en-US" dirty="0"/>
              <a:t> 컨테이너 ▶ </a:t>
            </a:r>
            <a:r>
              <a:rPr lang="ko-KR" altLang="en-US" sz="2400" dirty="0"/>
              <a:t>복잡한 기능의 </a:t>
            </a:r>
            <a:r>
              <a:rPr lang="ko-KR" altLang="en-US" sz="2400" dirty="0" err="1"/>
              <a:t>뷰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반복</a:t>
            </a:r>
            <a:r>
              <a:rPr lang="en-US" altLang="ko-KR" dirty="0" smtClean="0"/>
              <a:t>] 2 </a:t>
            </a:r>
            <a:r>
              <a:rPr lang="ko-KR" altLang="en-US" dirty="0" smtClean="0"/>
              <a:t>화면 디자인 및 편집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AndroidManifest.xml</a:t>
            </a:r>
            <a:r>
              <a:rPr lang="ko-KR" altLang="en-US" dirty="0"/>
              <a:t>을 열고 </a:t>
            </a:r>
            <a:r>
              <a:rPr lang="en-US" altLang="ko-KR" b="1" dirty="0"/>
              <a:t>&lt;application  </a:t>
            </a:r>
            <a:r>
              <a:rPr lang="ko-KR" altLang="en-US" dirty="0"/>
              <a:t>행 위에 다음 한 행을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 lvl="2"/>
            <a:r>
              <a:rPr lang="ko-KR" altLang="en-US" dirty="0"/>
              <a:t>인터넷을 사용하는 프로젝트마다 </a:t>
            </a:r>
            <a:r>
              <a:rPr lang="en-US" altLang="ko-KR" dirty="0"/>
              <a:t>AndroidManifest.xml</a:t>
            </a:r>
            <a:r>
              <a:rPr lang="ko-KR" altLang="en-US" dirty="0"/>
              <a:t>에 이 행을 추가</a:t>
            </a:r>
          </a:p>
          <a:p>
            <a:pPr lvl="1"/>
            <a:endParaRPr lang="ko-KR" altLang="en-US" dirty="0"/>
          </a:p>
        </p:txBody>
      </p:sp>
      <p:pic>
        <p:nvPicPr>
          <p:cNvPr id="4" name="Picture 1" descr="스크린샷 2019-02-04 오후 3.55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71" y="2248325"/>
            <a:ext cx="7252468" cy="281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4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타임피커</a:t>
            </a:r>
            <a:r>
              <a:rPr lang="en-US" altLang="ko-KR" dirty="0"/>
              <a:t>, </a:t>
            </a:r>
            <a:r>
              <a:rPr lang="ko-KR" altLang="en-US" dirty="0" err="1"/>
              <a:t>데이트피커</a:t>
            </a:r>
            <a:r>
              <a:rPr lang="en-US" altLang="ko-KR" dirty="0"/>
              <a:t>, </a:t>
            </a:r>
            <a:r>
              <a:rPr lang="ko-KR" altLang="en-US" dirty="0" err="1"/>
              <a:t>캘린더뷰</a:t>
            </a:r>
            <a:endParaRPr lang="ko-KR" altLang="en-US" dirty="0"/>
          </a:p>
          <a:p>
            <a:pPr lvl="1"/>
            <a:r>
              <a:rPr lang="ko-KR" altLang="en-US" b="1" dirty="0" err="1"/>
              <a:t>타임피커</a:t>
            </a:r>
            <a:r>
              <a:rPr lang="en-US" altLang="ko-KR" b="1" dirty="0"/>
              <a:t>(</a:t>
            </a:r>
            <a:r>
              <a:rPr lang="en-US" altLang="ko-KR" b="1" dirty="0" err="1"/>
              <a:t>TimePicker</a:t>
            </a:r>
            <a:r>
              <a:rPr lang="en-US" altLang="ko-KR" b="1" dirty="0"/>
              <a:t>)</a:t>
            </a:r>
            <a:r>
              <a:rPr lang="en-US" altLang="ko-KR" dirty="0"/>
              <a:t> : </a:t>
            </a:r>
            <a:r>
              <a:rPr lang="ko-KR" altLang="en-US" dirty="0"/>
              <a:t>시간을 표시</a:t>
            </a:r>
            <a:r>
              <a:rPr lang="en-US" altLang="ko-KR" dirty="0"/>
              <a:t>, </a:t>
            </a:r>
            <a:r>
              <a:rPr lang="ko-KR" altLang="en-US" dirty="0"/>
              <a:t>조절</a:t>
            </a:r>
          </a:p>
          <a:p>
            <a:pPr lvl="1"/>
            <a:r>
              <a:rPr lang="ko-KR" altLang="en-US" b="1" dirty="0" err="1"/>
              <a:t>데이트피커</a:t>
            </a:r>
            <a:r>
              <a:rPr lang="en-US" altLang="ko-KR" b="1" dirty="0"/>
              <a:t>(</a:t>
            </a:r>
            <a:r>
              <a:rPr lang="en-US" altLang="ko-KR" b="1" dirty="0" err="1"/>
              <a:t>DatePicker</a:t>
            </a:r>
            <a:r>
              <a:rPr lang="en-US" altLang="ko-KR" b="1" dirty="0"/>
              <a:t>)</a:t>
            </a:r>
            <a:r>
              <a:rPr lang="ko-KR" altLang="en-US" b="1" dirty="0"/>
              <a:t>와 </a:t>
            </a:r>
            <a:r>
              <a:rPr lang="ko-KR" altLang="en-US" b="1" dirty="0" err="1"/>
              <a:t>캘린더뷰</a:t>
            </a:r>
            <a:r>
              <a:rPr lang="en-US" altLang="ko-KR" b="1" dirty="0"/>
              <a:t>(</a:t>
            </a:r>
            <a:r>
              <a:rPr lang="en-US" altLang="ko-KR" b="1" dirty="0" err="1"/>
              <a:t>CalendarView</a:t>
            </a:r>
            <a:r>
              <a:rPr lang="en-US" altLang="ko-KR" b="1" dirty="0"/>
              <a:t>) </a:t>
            </a:r>
            <a:r>
              <a:rPr lang="en-US" altLang="ko-KR" dirty="0"/>
              <a:t>: </a:t>
            </a:r>
            <a:r>
              <a:rPr lang="ko-KR" altLang="en-US" dirty="0"/>
              <a:t>날짜를 표시</a:t>
            </a:r>
            <a:r>
              <a:rPr lang="en-US" altLang="ko-KR" dirty="0"/>
              <a:t>, </a:t>
            </a:r>
            <a:r>
              <a:rPr lang="ko-KR" altLang="en-US" dirty="0"/>
              <a:t>조절</a:t>
            </a:r>
          </a:p>
        </p:txBody>
      </p:sp>
      <p:pic>
        <p:nvPicPr>
          <p:cNvPr id="4" name="Picture 2" descr="스크린샷 2019-02-04 오후 3.02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50" y="2273082"/>
            <a:ext cx="7552915" cy="237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타임피커</a:t>
            </a:r>
            <a:r>
              <a:rPr lang="en-US" altLang="ko-KR" dirty="0"/>
              <a:t>, </a:t>
            </a:r>
            <a:r>
              <a:rPr lang="ko-KR" altLang="en-US" dirty="0" err="1"/>
              <a:t>데이트피커</a:t>
            </a:r>
            <a:r>
              <a:rPr lang="en-US" altLang="ko-KR" dirty="0"/>
              <a:t>, </a:t>
            </a:r>
            <a:r>
              <a:rPr lang="ko-KR" altLang="en-US" dirty="0" err="1"/>
              <a:t>캘린더뷰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1" descr="스크린샷 2019-02-04 오후 3.05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1443557"/>
            <a:ext cx="8687225" cy="432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고급 </a:t>
            </a:r>
            <a:r>
              <a:rPr lang="ko-KR" altLang="en-US" dirty="0" err="1"/>
              <a:t>위젯</a:t>
            </a:r>
            <a:r>
              <a:rPr lang="ko-KR" altLang="en-US" dirty="0"/>
              <a:t> ▶ 날짜</a:t>
            </a:r>
            <a:r>
              <a:rPr lang="en-US" altLang="ko-KR" dirty="0"/>
              <a:t>/</a:t>
            </a:r>
            <a:r>
              <a:rPr lang="ko-KR" altLang="en-US" dirty="0"/>
              <a:t>시간 관련 </a:t>
            </a:r>
            <a:r>
              <a:rPr lang="ko-KR" altLang="en-US" dirty="0" err="1" smtClean="0"/>
              <a:t>위젯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5275" y="1429219"/>
            <a:ext cx="8524875" cy="4313238"/>
          </a:xfrm>
        </p:spPr>
        <p:txBody>
          <a:bodyPr/>
          <a:lstStyle/>
          <a:p>
            <a:r>
              <a:rPr lang="ko-KR" altLang="en-US" dirty="0" smtClean="0"/>
              <a:t>날짜</a:t>
            </a:r>
            <a:r>
              <a:rPr lang="en-US" altLang="ko-KR" dirty="0" smtClean="0"/>
              <a:t>/</a:t>
            </a:r>
            <a:r>
              <a:rPr lang="ko-KR" altLang="en-US" dirty="0" smtClean="0"/>
              <a:t>시간 예약 </a:t>
            </a:r>
            <a:r>
              <a:rPr lang="ko-KR" altLang="en-US" dirty="0" err="1" smtClean="0"/>
              <a:t>앱의</a:t>
            </a:r>
            <a:r>
              <a:rPr lang="ko-KR" altLang="en-US" dirty="0" smtClean="0"/>
              <a:t> 기능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타이머 기능 </a:t>
            </a:r>
            <a:r>
              <a:rPr lang="en-US" altLang="ko-KR" b="1" dirty="0" smtClean="0"/>
              <a:t>: </a:t>
            </a:r>
            <a:r>
              <a:rPr lang="en-US" altLang="ko-KR" dirty="0"/>
              <a:t>&lt;</a:t>
            </a:r>
            <a:r>
              <a:rPr lang="ko-KR" altLang="en-US" dirty="0"/>
              <a:t>예약 시작</a:t>
            </a:r>
            <a:r>
              <a:rPr lang="en-US" altLang="ko-KR" dirty="0"/>
              <a:t>&gt;</a:t>
            </a:r>
            <a:r>
              <a:rPr lang="ko-KR" altLang="en-US" dirty="0"/>
              <a:t>과 </a:t>
            </a:r>
            <a:r>
              <a:rPr lang="en-US" altLang="ko-KR" dirty="0"/>
              <a:t>&lt;</a:t>
            </a:r>
            <a:r>
              <a:rPr lang="ko-KR" altLang="en-US" dirty="0"/>
              <a:t>예약완료</a:t>
            </a:r>
            <a:r>
              <a:rPr lang="en-US" altLang="ko-KR" dirty="0"/>
              <a:t>&gt;</a:t>
            </a:r>
            <a:r>
              <a:rPr lang="ko-KR" altLang="en-US" dirty="0"/>
              <a:t>를 클릭하면 </a:t>
            </a:r>
            <a:r>
              <a:rPr lang="ko-KR" altLang="en-US" dirty="0" err="1"/>
              <a:t>크로노미터가</a:t>
            </a:r>
            <a:r>
              <a:rPr lang="ko-KR" altLang="en-US" dirty="0"/>
              <a:t> </a:t>
            </a:r>
            <a:r>
              <a:rPr lang="ko-KR" altLang="en-US" dirty="0" smtClean="0"/>
              <a:t>타이머로 동작</a:t>
            </a:r>
            <a:endParaRPr lang="en-US" altLang="ko-KR" dirty="0"/>
          </a:p>
          <a:p>
            <a:pPr lvl="1"/>
            <a:r>
              <a:rPr lang="ko-KR" altLang="en-US" b="1" dirty="0" smtClean="0"/>
              <a:t>날짜</a:t>
            </a:r>
            <a:r>
              <a:rPr lang="en-US" altLang="ko-KR" b="1" dirty="0"/>
              <a:t>/</a:t>
            </a:r>
            <a:r>
              <a:rPr lang="ko-KR" altLang="en-US" b="1" dirty="0"/>
              <a:t>시간 </a:t>
            </a:r>
            <a:r>
              <a:rPr lang="ko-KR" altLang="en-US" b="1" dirty="0" smtClean="0"/>
              <a:t>설정 </a:t>
            </a:r>
            <a:r>
              <a:rPr lang="en-US" altLang="ko-KR" b="1" dirty="0" smtClean="0"/>
              <a:t>: </a:t>
            </a:r>
            <a:r>
              <a:rPr lang="en-US" altLang="ko-KR" dirty="0"/>
              <a:t>&lt;</a:t>
            </a:r>
            <a:r>
              <a:rPr lang="ko-KR" altLang="en-US" dirty="0"/>
              <a:t>날짜 설정</a:t>
            </a:r>
            <a:r>
              <a:rPr lang="en-US" altLang="ko-KR" dirty="0"/>
              <a:t>&gt;</a:t>
            </a:r>
            <a:r>
              <a:rPr lang="ko-KR" altLang="en-US" dirty="0"/>
              <a:t>과 </a:t>
            </a:r>
            <a:r>
              <a:rPr lang="en-US" altLang="ko-KR" dirty="0"/>
              <a:t>&lt;</a:t>
            </a:r>
            <a:r>
              <a:rPr lang="ko-KR" altLang="en-US" dirty="0"/>
              <a:t>시간 설정</a:t>
            </a:r>
            <a:r>
              <a:rPr lang="en-US" altLang="ko-KR" dirty="0"/>
              <a:t>&gt;</a:t>
            </a:r>
            <a:r>
              <a:rPr lang="ko-KR" altLang="en-US" dirty="0"/>
              <a:t>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클릭하면 </a:t>
            </a:r>
            <a:r>
              <a:rPr lang="ko-KR" altLang="en-US" dirty="0"/>
              <a:t>예약할 </a:t>
            </a:r>
            <a:r>
              <a:rPr lang="ko-KR" altLang="en-US" dirty="0" smtClean="0"/>
              <a:t>날짜와 시간 변경</a:t>
            </a:r>
            <a:endParaRPr lang="en-US" altLang="ko-KR" dirty="0"/>
          </a:p>
          <a:p>
            <a:pPr lvl="1"/>
            <a:r>
              <a:rPr lang="ko-KR" altLang="en-US" b="1" dirty="0" smtClean="0"/>
              <a:t>날짜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시간 결정 </a:t>
            </a:r>
            <a:r>
              <a:rPr lang="en-US" altLang="ko-KR" b="1" dirty="0" smtClean="0"/>
              <a:t>: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&lt;</a:t>
            </a:r>
            <a:r>
              <a:rPr lang="ko-KR" altLang="en-US" dirty="0"/>
              <a:t>예약완료</a:t>
            </a:r>
            <a:r>
              <a:rPr lang="en-US" altLang="ko-KR" dirty="0"/>
              <a:t>&gt;</a:t>
            </a:r>
            <a:r>
              <a:rPr lang="ko-KR" altLang="en-US" dirty="0"/>
              <a:t>를 클릭하면 설정한 날짜와 </a:t>
            </a:r>
            <a:r>
              <a:rPr lang="ko-KR" altLang="en-US" dirty="0" smtClean="0"/>
              <a:t>시간 결정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err="1"/>
              <a:t>안드로이드</a:t>
            </a:r>
            <a:r>
              <a:rPr lang="ko-KR" altLang="en-US" dirty="0"/>
              <a:t> 프로젝트 생성</a:t>
            </a:r>
            <a:endParaRPr lang="en-US" altLang="ko-KR" dirty="0"/>
          </a:p>
          <a:p>
            <a:pPr lvl="1"/>
            <a:r>
              <a:rPr lang="en-US" altLang="ko-KR" dirty="0"/>
              <a:t>(1) </a:t>
            </a:r>
            <a:r>
              <a:rPr lang="ko-KR" altLang="en-US" dirty="0"/>
              <a:t>프로젝트 이름 </a:t>
            </a:r>
            <a:r>
              <a:rPr lang="en-US" altLang="ko-KR" dirty="0"/>
              <a:t>: Project6_1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패키지 이름 </a:t>
            </a:r>
            <a:r>
              <a:rPr lang="en-US" altLang="ko-KR" dirty="0"/>
              <a:t>: com.cookandroid.project6_1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83" y="889349"/>
            <a:ext cx="6769835" cy="4801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5"/>
          <a:stretch/>
        </p:blipFill>
        <p:spPr>
          <a:xfrm>
            <a:off x="6217869" y="2139816"/>
            <a:ext cx="2602281" cy="42038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60" r="5711"/>
          <a:stretch/>
        </p:blipFill>
        <p:spPr>
          <a:xfrm>
            <a:off x="6292176" y="6309826"/>
            <a:ext cx="2453665" cy="24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6950</TotalTime>
  <Words>2223</Words>
  <Application>Microsoft Office PowerPoint</Application>
  <PresentationFormat>화면 슬라이드 쇼(4:3)</PresentationFormat>
  <Paragraphs>426</Paragraphs>
  <Slides>60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9" baseType="lpstr">
      <vt:lpstr>HY견고딕</vt:lpstr>
      <vt:lpstr>HY헤드라인M</vt:lpstr>
      <vt:lpstr>굴림</vt:lpstr>
      <vt:lpstr>맑은 고딕</vt:lpstr>
      <vt:lpstr>Arial</vt:lpstr>
      <vt:lpstr>Impact</vt:lpstr>
      <vt:lpstr>Wingdings</vt:lpstr>
      <vt:lpstr>Wingdings 2</vt:lpstr>
      <vt:lpstr>Standarddesign</vt:lpstr>
      <vt:lpstr>Chapter06 고급 위젯 다루기</vt:lpstr>
      <vt:lpstr>PowerPoint 프레젠테이션</vt:lpstr>
      <vt:lpstr>PowerPoint 프레젠테이션</vt:lpstr>
      <vt:lpstr>1. 고급 위젯 ▶ 날짜/시간 관련 위젯</vt:lpstr>
      <vt:lpstr>1. 고급 위젯 ▶ 날짜/시간 관련 위젯</vt:lpstr>
      <vt:lpstr>1. 고급 위젯 ▶ 날짜/시간 관련 위젯</vt:lpstr>
      <vt:lpstr>1. 고급 위젯 ▶ 날짜/시간 관련 위젯</vt:lpstr>
      <vt:lpstr>1. 고급 위젯 ▶ 날짜/시간 관련 위젯</vt:lpstr>
      <vt:lpstr>1. 고급 위젯 ▶ 날짜/시간 관련 위젯</vt:lpstr>
      <vt:lpstr>1. 고급 위젯 ▶ 날짜/시간 관련 위젯</vt:lpstr>
      <vt:lpstr>1. 고급 위젯 ▶ 날짜/시간 관련 위젯</vt:lpstr>
      <vt:lpstr>PowerPoint 프레젠테이션</vt:lpstr>
      <vt:lpstr>1. 고급 위젯 ▶ 날짜/시간 관련 위젯</vt:lpstr>
      <vt:lpstr>1. 고급 위젯 ▶ 날짜/시간 관련 위젯</vt:lpstr>
      <vt:lpstr>1. 고급 위젯 ▶ 날짜/시간 관련 위젯</vt:lpstr>
      <vt:lpstr>1. 고급 위젯 ▶ 날짜/시간 관련 위젯</vt:lpstr>
      <vt:lpstr>1. 고급 위젯 ▶ 날짜/시간 관련 위젯</vt:lpstr>
      <vt:lpstr>1. 고급 위젯 ▶ 날짜/시간 관련 위젯</vt:lpstr>
      <vt:lpstr>1. 고급 위젯 ▶ 날짜/시간 관련 위젯</vt:lpstr>
      <vt:lpstr>1. 고급 위젯 ▶ 날짜/시간 관련 위젯</vt:lpstr>
      <vt:lpstr>1. 고급 위젯 ▶ 기타 위젯</vt:lpstr>
      <vt:lpstr>1. 고급 위젯 ▶ 기타 위젯</vt:lpstr>
      <vt:lpstr>1. 고급 위젯 ▶ 기타 위젯</vt:lpstr>
      <vt:lpstr>1. 고급 위젯 ▶ 기타 위젯</vt:lpstr>
      <vt:lpstr>1. 고급 위젯 ▶ 기타 위젯</vt:lpstr>
      <vt:lpstr>1. 고급 위젯 ▶ 기타 위젯</vt:lpstr>
      <vt:lpstr>2. 뷰 컨테이너 ▶ 간단한 기능의 뷰 컨테이너</vt:lpstr>
      <vt:lpstr>2. 뷰 컨테이너 ▶ 간단한 기능의 뷰 컨테이너</vt:lpstr>
      <vt:lpstr>2. 뷰 컨테이너 ▶ 간단한 기능의 뷰 컨테이너</vt:lpstr>
      <vt:lpstr>2. 뷰 컨테이너 ▶ 간단한 기능의 뷰 컨테이너</vt:lpstr>
      <vt:lpstr>2. 뷰 컨테이너 ▶ 간단한 기능의 뷰 컨테이너</vt:lpstr>
      <vt:lpstr>2. 뷰 컨테이너 ▶ 복잡한 기능의 뷰 컨테이너</vt:lpstr>
      <vt:lpstr>2. 뷰 컨테이너 ▶ 복잡한 기능의 뷰 컨테이너</vt:lpstr>
      <vt:lpstr>2. 뷰 컨테이너 ▶ 복잡한 기능의 뷰 컨테이너</vt:lpstr>
      <vt:lpstr>2. 뷰 컨테이너 ▶ 복잡한 기능의 뷰 컨테이너</vt:lpstr>
      <vt:lpstr>2. 뷰 컨테이너 ▶ 복잡한 기능의 뷰 컨테이너</vt:lpstr>
      <vt:lpstr>2. 뷰 컨테이너 ▶ 복잡한 기능의 뷰 컨테이너</vt:lpstr>
      <vt:lpstr>2. 뷰 컨테이너 ▶ 복잡한 기능의 뷰 컨테이너</vt:lpstr>
      <vt:lpstr>2. 뷰 컨테이너 ▶ 복잡한 기능의 뷰 컨테이너</vt:lpstr>
      <vt:lpstr>2. 뷰 컨테이너 ▶ 복잡한 기능의 뷰 컨테이너</vt:lpstr>
      <vt:lpstr>2. 뷰 컨테이너 ▶ 복잡한 기능의 뷰 컨테이너</vt:lpstr>
      <vt:lpstr>2. 뷰 컨테이너 ▶ 복잡한 기능의 뷰 컨테이너</vt:lpstr>
      <vt:lpstr>2. 뷰 컨테이너 ▶ 복잡한 기능의 뷰 컨테이너</vt:lpstr>
      <vt:lpstr>2. 뷰 컨테이너 ▶ 복잡한 기능의 뷰 컨테이너</vt:lpstr>
      <vt:lpstr>2. 뷰 컨테이너 ▶ 복잡한 기능의 뷰 컨테이너</vt:lpstr>
      <vt:lpstr>2. 뷰 컨테이너 ▶ 복잡한 기능의 뷰 컨테이너</vt:lpstr>
      <vt:lpstr>2. 뷰 컨테이너 ▶ 복잡한 기능의 뷰 컨테이너</vt:lpstr>
      <vt:lpstr>2. 뷰 컨테이너 ▶ 복잡한 기능의 뷰 컨테이너</vt:lpstr>
      <vt:lpstr>2. 뷰 컨테이너 ▶ 복잡한 기능의 뷰 컨테이너</vt:lpstr>
      <vt:lpstr>2. 뷰 컨테이너 ▶ 복잡한 기능의 뷰 컨테이너</vt:lpstr>
      <vt:lpstr>2. 뷰 컨테이너 ▶ 복잡한 기능의 뷰 컨테이너</vt:lpstr>
      <vt:lpstr>2. 뷰 컨테이너 ▶ 복잡한 기능의 뷰 컨테이너</vt:lpstr>
      <vt:lpstr>2. 뷰 컨테이너 ▶ 복잡한 기능의 뷰 컨테이너</vt:lpstr>
      <vt:lpstr>2. 뷰 컨테이너 ▶ 복잡한 기능의 뷰 컨테이너</vt:lpstr>
      <vt:lpstr>2. 뷰 컨테이너 ▶ 복잡한 기능의 뷰 컨테이너</vt:lpstr>
      <vt:lpstr>2. 뷰 컨테이너 ▶ 복잡한 기능의 뷰 컨테이너</vt:lpstr>
      <vt:lpstr>2. 뷰 컨테이너 ▶ 복잡한 기능의 뷰 컨테이너</vt:lpstr>
      <vt:lpstr>2. 뷰 컨테이너 ▶ 복잡한 기능의 뷰 컨테이너</vt:lpstr>
      <vt:lpstr>2. 뷰 컨테이너 ▶ 복잡한 기능의 뷰 컨테이너</vt:lpstr>
      <vt:lpstr>2. 뷰 컨테이너 ▶ 복잡한 기능의 뷰 컨테이너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sh</dc:creator>
  <cp:lastModifiedBy>Windows 사용자</cp:lastModifiedBy>
  <cp:revision>554</cp:revision>
  <dcterms:created xsi:type="dcterms:W3CDTF">2007-11-27T23:54:21Z</dcterms:created>
  <dcterms:modified xsi:type="dcterms:W3CDTF">2020-08-10T09:19:06Z</dcterms:modified>
</cp:coreProperties>
</file>